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  <p:sldMasterId id="2147483657" r:id="rId2"/>
    <p:sldMasterId id="2147483654" r:id="rId3"/>
  </p:sldMasterIdLst>
  <p:notesMasterIdLst>
    <p:notesMasterId r:id="rId34"/>
  </p:notesMasterIdLst>
  <p:sldIdLst>
    <p:sldId id="266" r:id="rId4"/>
    <p:sldId id="274" r:id="rId5"/>
    <p:sldId id="464" r:id="rId6"/>
    <p:sldId id="448" r:id="rId7"/>
    <p:sldId id="452" r:id="rId8"/>
    <p:sldId id="453" r:id="rId9"/>
    <p:sldId id="449" r:id="rId10"/>
    <p:sldId id="456" r:id="rId11"/>
    <p:sldId id="466" r:id="rId12"/>
    <p:sldId id="475" r:id="rId13"/>
    <p:sldId id="478" r:id="rId14"/>
    <p:sldId id="479" r:id="rId15"/>
    <p:sldId id="482" r:id="rId16"/>
    <p:sldId id="480" r:id="rId17"/>
    <p:sldId id="483" r:id="rId18"/>
    <p:sldId id="484" r:id="rId19"/>
    <p:sldId id="486" r:id="rId20"/>
    <p:sldId id="487" r:id="rId21"/>
    <p:sldId id="457" r:id="rId22"/>
    <p:sldId id="467" r:id="rId23"/>
    <p:sldId id="468" r:id="rId24"/>
    <p:sldId id="472" r:id="rId25"/>
    <p:sldId id="473" r:id="rId26"/>
    <p:sldId id="471" r:id="rId27"/>
    <p:sldId id="474" r:id="rId28"/>
    <p:sldId id="461" r:id="rId29"/>
    <p:sldId id="465" r:id="rId30"/>
    <p:sldId id="481" r:id="rId31"/>
    <p:sldId id="458" r:id="rId32"/>
    <p:sldId id="45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7D8A"/>
    <a:srgbClr val="3E50B4"/>
    <a:srgbClr val="0D0100"/>
    <a:srgbClr val="597482"/>
    <a:srgbClr val="22B4FF"/>
    <a:srgbClr val="78909C"/>
    <a:srgbClr val="607D8B"/>
    <a:srgbClr val="455A63"/>
    <a:srgbClr val="23B4FF"/>
    <a:srgbClr val="FF4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57" autoAdjust="0"/>
    <p:restoredTop sz="38197"/>
  </p:normalViewPr>
  <p:slideViewPr>
    <p:cSldViewPr snapToGrid="0" showGuides="1">
      <p:cViewPr varScale="1">
        <p:scale>
          <a:sx n="118" d="100"/>
          <a:sy n="118" d="100"/>
        </p:scale>
        <p:origin x="224" y="2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2D55-D778-AF4A-8B1C-E3ACFFEFA0CD}" type="datetimeFigureOut">
              <a:rPr lang="en-US" smtClean="0"/>
              <a:t>6/9/18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503B6-F4CD-DE49-AB30-479371E85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3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ArcadeWithoutLaps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copy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Arcade</a:t>
            </a:r>
            <a:r>
              <a:rPr lang="pt-PT" dirty="0"/>
              <a:t>, </a:t>
            </a:r>
            <a:r>
              <a:rPr lang="pt-PT" dirty="0" err="1"/>
              <a:t>however</a:t>
            </a:r>
            <a:r>
              <a:rPr lang="pt-PT" dirty="0"/>
              <a:t> </a:t>
            </a:r>
            <a:r>
              <a:rPr lang="pt-PT" dirty="0" err="1"/>
              <a:t>everything</a:t>
            </a:r>
            <a:r>
              <a:rPr lang="pt-PT" dirty="0"/>
              <a:t> </a:t>
            </a:r>
            <a:r>
              <a:rPr lang="pt-PT" dirty="0" err="1"/>
              <a:t>related</a:t>
            </a:r>
            <a:r>
              <a:rPr lang="pt-PT" dirty="0"/>
              <a:t> to </a:t>
            </a:r>
            <a:r>
              <a:rPr lang="pt-PT" dirty="0" err="1"/>
              <a:t>multiple</a:t>
            </a:r>
            <a:r>
              <a:rPr lang="pt-PT" dirty="0"/>
              <a:t> </a:t>
            </a:r>
            <a:r>
              <a:rPr lang="pt-PT" dirty="0" err="1"/>
              <a:t>laps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removed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ButtonExternalController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copy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Button</a:t>
            </a:r>
            <a:r>
              <a:rPr lang="pt-PT" dirty="0"/>
              <a:t>, </a:t>
            </a:r>
            <a:r>
              <a:rPr lang="pt-PT" dirty="0" err="1"/>
              <a:t>however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been</a:t>
            </a:r>
            <a:r>
              <a:rPr lang="pt-PT" dirty="0"/>
              <a:t> </a:t>
            </a:r>
            <a:r>
              <a:rPr lang="pt-PT" dirty="0" err="1"/>
              <a:t>modified</a:t>
            </a:r>
            <a:r>
              <a:rPr lang="pt-PT" dirty="0"/>
              <a:t> in </a:t>
            </a:r>
            <a:r>
              <a:rPr lang="pt-PT" dirty="0" err="1"/>
              <a:t>order</a:t>
            </a:r>
            <a:r>
              <a:rPr lang="pt-PT" dirty="0"/>
              <a:t> to </a:t>
            </a:r>
            <a:r>
              <a:rPr lang="pt-PT" dirty="0" err="1"/>
              <a:t>allow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development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DrawGamepad</a:t>
            </a:r>
            <a:r>
              <a:rPr lang="pt-PT" dirty="0"/>
              <a:t> (</a:t>
            </a:r>
            <a:r>
              <a:rPr lang="pt-PT" dirty="0" err="1"/>
              <a:t>gamepad</a:t>
            </a:r>
            <a:r>
              <a:rPr lang="pt-PT" dirty="0"/>
              <a:t> virtual </a:t>
            </a:r>
            <a:r>
              <a:rPr lang="pt-PT" dirty="0" err="1"/>
              <a:t>controllers</a:t>
            </a:r>
            <a:r>
              <a:rPr lang="pt-PT" dirty="0"/>
              <a:t>- PS4 </a:t>
            </a:r>
            <a:r>
              <a:rPr lang="pt-PT" dirty="0" err="1"/>
              <a:t>and</a:t>
            </a:r>
            <a:r>
              <a:rPr lang="pt-PT" dirty="0"/>
              <a:t> XBOX </a:t>
            </a:r>
            <a:r>
              <a:rPr lang="pt-PT" dirty="0" err="1"/>
              <a:t>One</a:t>
            </a:r>
            <a:r>
              <a:rPr lang="pt-PT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04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85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8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54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40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 2 – To </a:t>
            </a:r>
            <a:r>
              <a:rPr lang="pt-PT" dirty="0" err="1"/>
              <a:t>allow</a:t>
            </a:r>
            <a:r>
              <a:rPr lang="pt-PT" dirty="0"/>
              <a:t> </a:t>
            </a:r>
            <a:r>
              <a:rPr lang="pt-PT" dirty="0" err="1"/>
              <a:t>users</a:t>
            </a:r>
            <a:r>
              <a:rPr lang="pt-PT" dirty="0"/>
              <a:t> to </a:t>
            </a:r>
            <a:r>
              <a:rPr lang="pt-PT" dirty="0" err="1"/>
              <a:t>write</a:t>
            </a:r>
            <a:r>
              <a:rPr lang="pt-PT" dirty="0"/>
              <a:t> </a:t>
            </a:r>
            <a:r>
              <a:rPr lang="pt-PT" dirty="0" err="1"/>
              <a:t>whatever</a:t>
            </a:r>
            <a:r>
              <a:rPr lang="pt-PT" dirty="0"/>
              <a:t> </a:t>
            </a:r>
            <a:r>
              <a:rPr lang="pt-PT" dirty="0" err="1"/>
              <a:t>they</a:t>
            </a:r>
            <a:r>
              <a:rPr lang="pt-PT" dirty="0"/>
              <a:t> </a:t>
            </a:r>
            <a:r>
              <a:rPr lang="pt-PT" dirty="0" err="1"/>
              <a:t>want</a:t>
            </a:r>
            <a:r>
              <a:rPr lang="pt-PT" dirty="0"/>
              <a:t> </a:t>
            </a:r>
            <a:r>
              <a:rPr lang="pt-PT" dirty="0" err="1"/>
              <a:t>interactions</a:t>
            </a:r>
            <a:r>
              <a:rPr lang="pt-PT" dirty="0"/>
              <a:t> can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placed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index.js</a:t>
            </a:r>
            <a:r>
              <a:rPr lang="pt-PT" dirty="0"/>
              <a:t> </a:t>
            </a:r>
            <a:r>
              <a:rPr lang="pt-PT" dirty="0" err="1"/>
              <a:t>because</a:t>
            </a:r>
            <a:r>
              <a:rPr lang="pt-PT" dirty="0"/>
              <a:t> </a:t>
            </a:r>
            <a:r>
              <a:rPr lang="pt-PT" dirty="0" err="1"/>
              <a:t>ButtonExternalController</a:t>
            </a:r>
            <a:r>
              <a:rPr lang="pt-PT" dirty="0"/>
              <a:t>, </a:t>
            </a:r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extension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Button</a:t>
            </a:r>
            <a:r>
              <a:rPr lang="pt-PT" dirty="0"/>
              <a:t> </a:t>
            </a:r>
            <a:r>
              <a:rPr lang="pt-PT" dirty="0" err="1"/>
              <a:t>Widget</a:t>
            </a:r>
            <a:r>
              <a:rPr lang="pt-PT" dirty="0"/>
              <a:t>, ”</a:t>
            </a:r>
            <a:r>
              <a:rPr lang="pt-PT" dirty="0" err="1"/>
              <a:t>steals</a:t>
            </a:r>
            <a:r>
              <a:rPr lang="pt-PT" dirty="0"/>
              <a:t>”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keys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to capture </a:t>
            </a:r>
            <a:r>
              <a:rPr lang="pt-PT" dirty="0" err="1"/>
              <a:t>press</a:t>
            </a:r>
            <a:r>
              <a:rPr lang="pt-PT" dirty="0"/>
              <a:t>/</a:t>
            </a:r>
            <a:r>
              <a:rPr lang="pt-PT" dirty="0" err="1"/>
              <a:t>release</a:t>
            </a:r>
            <a:r>
              <a:rPr lang="pt-PT" dirty="0"/>
              <a:t> </a:t>
            </a:r>
            <a:r>
              <a:rPr lang="pt-PT" dirty="0" err="1"/>
              <a:t>events</a:t>
            </a:r>
            <a:r>
              <a:rPr lang="pt-PT" dirty="0"/>
              <a:t> for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declared</a:t>
            </a:r>
            <a:r>
              <a:rPr lang="pt-PT" dirty="0"/>
              <a:t> </a:t>
            </a:r>
            <a:r>
              <a:rPr lang="pt-PT" dirty="0" err="1"/>
              <a:t>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75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03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09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64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445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86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90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96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41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10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02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813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58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77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62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589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88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17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>
                <a:latin typeface="Raleway" charset="0"/>
                <a:ea typeface="Raleway" charset="0"/>
                <a:cs typeface="Raleway" charset="0"/>
              </a:rPr>
              <a:t>“MEDICAL DEVICE prototype - A near-final, working version of the MEDICAL DEVICE that can be used for its INTENDED USE”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27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</a:t>
            </a:r>
            <a:r>
              <a:rPr lang="en-US" baseline="0" dirty="0"/>
              <a:t> to have something </a:t>
            </a:r>
            <a:r>
              <a:rPr lang="mr-IN" baseline="0" dirty="0"/>
              <a:t>–</a:t>
            </a:r>
            <a:r>
              <a:rPr lang="en-US" baseline="0" dirty="0"/>
              <a:t> prototype of having someone driving in a road</a:t>
            </a:r>
          </a:p>
          <a:p>
            <a:r>
              <a:rPr lang="en-US" baseline="0" dirty="0"/>
              <a:t>Performance problem </a:t>
            </a:r>
            <a:r>
              <a:rPr lang="mr-IN" baseline="0" dirty="0"/>
              <a:t>–</a:t>
            </a:r>
            <a:r>
              <a:rPr lang="en-US" baseline="0" dirty="0"/>
              <a:t> high fidelity platforms vs outrun</a:t>
            </a:r>
          </a:p>
          <a:p>
            <a:endParaRPr lang="en-US" baseline="0" dirty="0"/>
          </a:p>
          <a:p>
            <a:r>
              <a:rPr lang="en-US" baseline="0" dirty="0"/>
              <a:t>Problem with interactive systems </a:t>
            </a:r>
          </a:p>
          <a:p>
            <a:endParaRPr lang="en-US" baseline="0" dirty="0"/>
          </a:p>
          <a:p>
            <a:r>
              <a:rPr lang="en-US" baseline="0" dirty="0"/>
              <a:t>Redo all from the example </a:t>
            </a:r>
            <a:r>
              <a:rPr lang="en-US" baseline="0" dirty="0" err="1"/>
              <a:t>autopark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07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91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3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= camera height</a:t>
            </a:r>
          </a:p>
          <a:p>
            <a:r>
              <a:rPr lang="en-US" dirty="0"/>
              <a:t>d = distance from camera to screen </a:t>
            </a:r>
            <a:r>
              <a:rPr lang="mr-IN" dirty="0"/>
              <a:t>= 1/</a:t>
            </a:r>
            <a:r>
              <a:rPr lang="mr-IN" dirty="0" err="1"/>
              <a:t>tan</a:t>
            </a:r>
            <a:r>
              <a:rPr lang="mr-IN" dirty="0"/>
              <a:t>(</a:t>
            </a:r>
            <a:r>
              <a:rPr lang="mr-IN" dirty="0" err="1"/>
              <a:t>fov</a:t>
            </a:r>
            <a:r>
              <a:rPr lang="mr-IN" dirty="0"/>
              <a:t>/2)</a:t>
            </a:r>
            <a:r>
              <a:rPr lang="pt-PT" dirty="0"/>
              <a:t>, </a:t>
            </a:r>
            <a:r>
              <a:rPr lang="pt-PT" dirty="0" err="1"/>
              <a:t>fov</a:t>
            </a:r>
            <a:r>
              <a:rPr lang="pt-PT" dirty="0"/>
              <a:t>(</a:t>
            </a:r>
            <a:r>
              <a:rPr lang="pt-PT" dirty="0" err="1"/>
              <a:t>field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en-US" baseline="0" dirty="0"/>
              <a:t> </a:t>
            </a:r>
            <a:r>
              <a:rPr lang="pt-PT" dirty="0" err="1"/>
              <a:t>angle</a:t>
            </a:r>
            <a:r>
              <a:rPr lang="pt-PT" baseline="0" dirty="0"/>
              <a:t> - zoom</a:t>
            </a:r>
            <a:r>
              <a:rPr lang="pt-PT" dirty="0"/>
              <a:t>) -  </a:t>
            </a:r>
            <a:r>
              <a:rPr lang="pt-PT" dirty="0" err="1"/>
              <a:t>projecting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plane,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-1 to +1 </a:t>
            </a:r>
            <a:r>
              <a:rPr lang="pt-PT" dirty="0" err="1"/>
              <a:t>and</a:t>
            </a:r>
            <a:r>
              <a:rPr lang="pt-PT" dirty="0"/>
              <a:t> centre(0,0)</a:t>
            </a:r>
            <a:endParaRPr lang="en-US" dirty="0"/>
          </a:p>
          <a:p>
            <a:r>
              <a:rPr lang="en-US" dirty="0"/>
              <a:t>z = distance from camera to car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= screen y coordinate (2D screen) </a:t>
            </a:r>
            <a:r>
              <a:rPr lang="mr-IN" dirty="0"/>
              <a:t>= </a:t>
            </a:r>
            <a:r>
              <a:rPr lang="mr-IN" dirty="0" err="1"/>
              <a:t>h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 </a:t>
            </a:r>
            <a:r>
              <a:rPr lang="pt-PT" baseline="0" dirty="0"/>
              <a:t>(</a:t>
            </a:r>
            <a:r>
              <a:rPr lang="pt-PT" dirty="0" err="1"/>
              <a:t>side-on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  <a:endParaRPr lang="en-US" dirty="0"/>
          </a:p>
          <a:p>
            <a:r>
              <a:rPr lang="mr-IN" dirty="0" err="1"/>
              <a:t>x</a:t>
            </a:r>
            <a:r>
              <a:rPr lang="mr-IN" dirty="0"/>
              <a:t> = </a:t>
            </a:r>
            <a:r>
              <a:rPr lang="mr-IN" dirty="0" err="1"/>
              <a:t>w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,</a:t>
            </a:r>
            <a:r>
              <a:rPr lang="pt-PT" baseline="0" dirty="0"/>
              <a:t> w = ½ * </a:t>
            </a:r>
            <a:r>
              <a:rPr lang="pt-PT" baseline="0" dirty="0" err="1"/>
              <a:t>width</a:t>
            </a:r>
            <a:r>
              <a:rPr lang="pt-PT" baseline="0" dirty="0"/>
              <a:t> </a:t>
            </a:r>
            <a:r>
              <a:rPr lang="pt-PT" baseline="0" dirty="0" err="1"/>
              <a:t>of</a:t>
            </a:r>
            <a:r>
              <a:rPr lang="pt-PT" baseline="0" dirty="0"/>
              <a:t> </a:t>
            </a:r>
            <a:r>
              <a:rPr lang="pt-PT" baseline="0" dirty="0" err="1"/>
              <a:t>the</a:t>
            </a:r>
            <a:r>
              <a:rPr lang="pt-PT" baseline="0" dirty="0"/>
              <a:t> </a:t>
            </a:r>
            <a:r>
              <a:rPr lang="pt-PT" baseline="0" dirty="0" err="1"/>
              <a:t>road</a:t>
            </a:r>
            <a:r>
              <a:rPr lang="pt-PT" baseline="0" dirty="0"/>
              <a:t> (</a:t>
            </a:r>
            <a:r>
              <a:rPr lang="pt-PT" baseline="0" dirty="0" err="1"/>
              <a:t>from</a:t>
            </a:r>
            <a:r>
              <a:rPr lang="pt-PT" baseline="0" dirty="0"/>
              <a:t> </a:t>
            </a:r>
            <a:r>
              <a:rPr lang="pt-PT" baseline="0" dirty="0" err="1"/>
              <a:t>camera</a:t>
            </a:r>
            <a:r>
              <a:rPr lang="pt-PT" baseline="0" dirty="0"/>
              <a:t> to </a:t>
            </a:r>
            <a:r>
              <a:rPr lang="pt-PT" baseline="0" dirty="0" err="1"/>
              <a:t>road</a:t>
            </a:r>
            <a:r>
              <a:rPr lang="pt-PT" baseline="0" dirty="0"/>
              <a:t> </a:t>
            </a:r>
            <a:r>
              <a:rPr lang="pt-PT" baseline="0" dirty="0" err="1"/>
              <a:t>edge</a:t>
            </a:r>
            <a:r>
              <a:rPr lang="pt-PT" baseline="0" dirty="0"/>
              <a:t>) </a:t>
            </a:r>
            <a:r>
              <a:rPr lang="pt-PT" dirty="0"/>
              <a:t>(top-</a:t>
            </a:r>
            <a:r>
              <a:rPr lang="pt-PT" dirty="0" err="1"/>
              <a:t>down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translate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calculate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point</a:t>
            </a:r>
            <a:r>
              <a:rPr lang="pt-PT" dirty="0"/>
              <a:t> </a:t>
            </a:r>
            <a:r>
              <a:rPr lang="pt-PT" dirty="0" err="1"/>
              <a:t>relative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camera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project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projects</a:t>
            </a:r>
            <a:r>
              <a:rPr lang="pt-PT" dirty="0"/>
              <a:t> </a:t>
            </a:r>
            <a:r>
              <a:rPr lang="pt-PT" dirty="0" err="1"/>
              <a:t>camera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scale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take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account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difference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:</a:t>
            </a:r>
          </a:p>
          <a:p>
            <a:r>
              <a:rPr lang="pt-PT" baseline="0" dirty="0"/>
              <a:t>     </a:t>
            </a:r>
            <a:r>
              <a:rPr lang="pt-PT" dirty="0" err="1"/>
              <a:t>math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center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up</a:t>
            </a:r>
            <a:endParaRPr lang="pt-PT" dirty="0"/>
          </a:p>
          <a:p>
            <a:r>
              <a:rPr lang="pt-PT" dirty="0"/>
              <a:t>     </a:t>
            </a:r>
            <a:r>
              <a:rPr lang="pt-PT" dirty="0" err="1"/>
              <a:t>computers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top-</a:t>
            </a:r>
            <a:r>
              <a:rPr lang="pt-PT" dirty="0" err="1"/>
              <a:t>left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down</a:t>
            </a:r>
            <a:r>
              <a:rPr lang="pt-PT" dirty="0"/>
              <a:t>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################################################################################################################################################################</a:t>
            </a:r>
          </a:p>
          <a:p>
            <a:endParaRPr lang="en-US" dirty="0"/>
          </a:p>
          <a:p>
            <a:r>
              <a:rPr lang="en-US" dirty="0"/>
              <a:t>let render = {    </a:t>
            </a:r>
          </a:p>
          <a:p>
            <a:r>
              <a:rPr lang="en-US" dirty="0"/>
              <a:t>	width: 320,    </a:t>
            </a:r>
          </a:p>
          <a:p>
            <a:r>
              <a:rPr lang="en-US" dirty="0"/>
              <a:t>	height: 240,    </a:t>
            </a:r>
          </a:p>
          <a:p>
            <a:r>
              <a:rPr lang="en-US" dirty="0"/>
              <a:t>	</a:t>
            </a:r>
            <a:r>
              <a:rPr lang="en-US" dirty="0" err="1"/>
              <a:t>depthOfField</a:t>
            </a:r>
            <a:r>
              <a:rPr lang="en-US" dirty="0"/>
              <a:t>: 150,    </a:t>
            </a:r>
          </a:p>
          <a:p>
            <a:r>
              <a:rPr lang="en-US" dirty="0"/>
              <a:t>	</a:t>
            </a:r>
            <a:r>
              <a:rPr lang="en-US" dirty="0" err="1"/>
              <a:t>camera_distance</a:t>
            </a:r>
            <a:r>
              <a:rPr lang="en-US" dirty="0"/>
              <a:t>: 30,    </a:t>
            </a:r>
          </a:p>
          <a:p>
            <a:r>
              <a:rPr lang="en-US" dirty="0"/>
              <a:t>	</a:t>
            </a:r>
            <a:r>
              <a:rPr lang="en-US" dirty="0" err="1"/>
              <a:t>camera_height</a:t>
            </a:r>
            <a:r>
              <a:rPr lang="en-US" dirty="0"/>
              <a:t>: 100</a:t>
            </a:r>
          </a:p>
          <a:p>
            <a:r>
              <a:rPr lang="en-US" dirty="0"/>
              <a:t>                   };</a:t>
            </a:r>
          </a:p>
          <a:p>
            <a:r>
              <a:rPr lang="en-US" dirty="0"/>
              <a:t>context = </a:t>
            </a:r>
            <a:r>
              <a:rPr lang="en-US" dirty="0" err="1"/>
              <a:t>canvas.getContext</a:t>
            </a:r>
            <a:r>
              <a:rPr lang="en-US" dirty="0"/>
              <a:t>('2d');</a:t>
            </a:r>
          </a:p>
          <a:p>
            <a:r>
              <a:rPr lang="en-US" dirty="0" err="1"/>
              <a:t>canvas.height</a:t>
            </a:r>
            <a:r>
              <a:rPr lang="en-US" dirty="0"/>
              <a:t> = </a:t>
            </a:r>
            <a:r>
              <a:rPr lang="en-US" dirty="0" err="1"/>
              <a:t>render.height</a:t>
            </a:r>
            <a:r>
              <a:rPr lang="en-US" dirty="0"/>
              <a:t>;</a:t>
            </a:r>
          </a:p>
          <a:p>
            <a:r>
              <a:rPr lang="en-US" dirty="0" err="1"/>
              <a:t>canvas.width</a:t>
            </a:r>
            <a:r>
              <a:rPr lang="en-US" dirty="0"/>
              <a:t> = </a:t>
            </a:r>
            <a:r>
              <a:rPr lang="en-US" dirty="0" err="1"/>
              <a:t>render.width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3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86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ec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OUR</a:t>
            </a:r>
            <a:r>
              <a:rPr lang="en-US" sz="1000" spc="160" baseline="0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 COMPANY</a:t>
            </a:r>
            <a:endParaRPr lang="en-US" sz="1000" spc="160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26941" y="1602414"/>
            <a:ext cx="184328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604393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ABOUT</a:t>
            </a:r>
            <a:r>
              <a:rPr lang="en-US" sz="1000" spc="160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US</a:t>
            </a:r>
            <a:endParaRPr lang="en-US" sz="1000" spc="160" dirty="0">
              <a:solidFill>
                <a:schemeClr val="accent3">
                  <a:lumMod val="60000"/>
                  <a:lumOff val="4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83588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INFOGRAPHICS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562782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CONTACT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ection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OUR COMPANY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83588" y="1602414"/>
            <a:ext cx="184328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604393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ABOUT</a:t>
            </a:r>
            <a:r>
              <a:rPr lang="en-US" sz="1000" spc="160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US</a:t>
            </a:r>
            <a:endParaRPr lang="en-US" sz="1000" spc="160" dirty="0">
              <a:solidFill>
                <a:schemeClr val="accent3">
                  <a:lumMod val="60000"/>
                  <a:lumOff val="4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83588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INFOGRAPHICS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562782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CONTACT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75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23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7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74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74695"/>
            <a:ext cx="12192000" cy="120123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26840" y="56543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Your</a:t>
            </a:r>
            <a:r>
              <a:rPr lang="en-US" sz="1200" b="0" i="0" baseline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Company Slogan Here and some Business Information</a:t>
            </a:r>
            <a:endParaRPr lang="en-US" sz="1200" b="0" i="0" dirty="0">
              <a:solidFill>
                <a:schemeClr val="accent3">
                  <a:lumMod val="40000"/>
                  <a:lumOff val="6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524940" y="56543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i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E-Mail: me@materialdesigntemplate</a:t>
            </a:r>
            <a:r>
              <a:rPr lang="en-US" sz="1200" b="0" i="0" baseline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l Phone: +49 89 1726182</a:t>
            </a:r>
            <a:endParaRPr lang="en-US" sz="1200" b="0" i="0" dirty="0">
              <a:solidFill>
                <a:schemeClr val="accent3">
                  <a:lumMod val="40000"/>
                  <a:lumOff val="6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0957719" y="1205133"/>
            <a:ext cx="647894" cy="647894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26" r:id="rId2"/>
    <p:sldLayoutId id="214748373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"/>
            <a:ext cx="12192000" cy="541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889441" y="554720"/>
            <a:ext cx="624684" cy="566964"/>
            <a:chOff x="1585912" y="819150"/>
            <a:chExt cx="5143500" cy="4668265"/>
          </a:xfrm>
        </p:grpSpPr>
        <p:sp>
          <p:nvSpPr>
            <p:cNvPr id="8" name="Diamond 7"/>
            <p:cNvSpPr/>
            <p:nvPr/>
          </p:nvSpPr>
          <p:spPr>
            <a:xfrm>
              <a:off x="1585912" y="2687065"/>
              <a:ext cx="5143500" cy="280035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243137" y="2687065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/>
            <p:cNvSpPr/>
            <p:nvPr/>
          </p:nvSpPr>
          <p:spPr>
            <a:xfrm>
              <a:off x="1585912" y="1753108"/>
              <a:ext cx="5143500" cy="280035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43137" y="1753108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iamond 12"/>
            <p:cNvSpPr/>
            <p:nvPr/>
          </p:nvSpPr>
          <p:spPr>
            <a:xfrm>
              <a:off x="1585912" y="819150"/>
              <a:ext cx="5143500" cy="2800350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6953" y="6225718"/>
            <a:ext cx="55470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636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pvsio-web/src/client/app/widgets/car/arcade_game/racer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zecarlos94/pvsio-web/blob/gaming/src/client/app/widgets/car/arcade_game/racer.html" TargetMode="External"/><Relationship Id="rId4" Type="http://schemas.openxmlformats.org/officeDocument/2006/relationships/hyperlink" Target="https://codeincomplete.com/games/racer/v4-final/)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incomplete.com/games/racer/v4-final/)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pvsio-web/src/client/app/widgets/car/arcade_game/racer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zecarlos94/pvsio-web/blob/gaming/src/client/app/widgets/car/arcade_game/racer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zecarlos94/pvsio-web/blob/gaming/src/client/app/widgets/car/arcade_game/racer.html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 rot="18900000">
            <a:off x="9512815" y="269905"/>
            <a:ext cx="4764506" cy="5604356"/>
          </a:xfrm>
          <a:custGeom>
            <a:avLst/>
            <a:gdLst>
              <a:gd name="connsiteX0" fmla="*/ 3924657 w 4764506"/>
              <a:gd name="connsiteY0" fmla="*/ 0 h 5604356"/>
              <a:gd name="connsiteX1" fmla="*/ 4764506 w 4764506"/>
              <a:gd name="connsiteY1" fmla="*/ 839849 h 5604356"/>
              <a:gd name="connsiteX2" fmla="*/ 0 w 4764506"/>
              <a:gd name="connsiteY2" fmla="*/ 5604356 h 5604356"/>
              <a:gd name="connsiteX3" fmla="*/ 0 w 4764506"/>
              <a:gd name="connsiteY3" fmla="*/ 0 h 560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506" h="5604356">
                <a:moveTo>
                  <a:pt x="3924657" y="0"/>
                </a:moveTo>
                <a:lnTo>
                  <a:pt x="4764506" y="839849"/>
                </a:lnTo>
                <a:lnTo>
                  <a:pt x="0" y="560435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rot="18900000">
            <a:off x="6304472" y="-2053292"/>
            <a:ext cx="4106584" cy="4106584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6584" h="4106584">
                <a:moveTo>
                  <a:pt x="0" y="0"/>
                </a:moveTo>
                <a:lnTo>
                  <a:pt x="4106584" y="4106584"/>
                </a:lnTo>
                <a:lnTo>
                  <a:pt x="0" y="41065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 rot="18900000">
            <a:off x="536614" y="5581005"/>
            <a:ext cx="2553990" cy="2553991"/>
          </a:xfrm>
          <a:custGeom>
            <a:avLst/>
            <a:gdLst>
              <a:gd name="connsiteX0" fmla="*/ 2553990 w 2553990"/>
              <a:gd name="connsiteY0" fmla="*/ 0 h 2553991"/>
              <a:gd name="connsiteX1" fmla="*/ 2553990 w 2553990"/>
              <a:gd name="connsiteY1" fmla="*/ 2553991 h 2553991"/>
              <a:gd name="connsiteX2" fmla="*/ 0 w 2553990"/>
              <a:gd name="connsiteY2" fmla="*/ 0 h 25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990" h="2553991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23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8900000">
            <a:off x="-1135325" y="3708715"/>
            <a:ext cx="2559410" cy="2967775"/>
          </a:xfrm>
          <a:custGeom>
            <a:avLst/>
            <a:gdLst>
              <a:gd name="connsiteX0" fmla="*/ 2559410 w 2559410"/>
              <a:gd name="connsiteY0" fmla="*/ 0 h 2967775"/>
              <a:gd name="connsiteX1" fmla="*/ 2559410 w 2559410"/>
              <a:gd name="connsiteY1" fmla="*/ 2967775 h 2967775"/>
              <a:gd name="connsiteX2" fmla="*/ 408364 w 2559410"/>
              <a:gd name="connsiteY2" fmla="*/ 2967774 h 2967775"/>
              <a:gd name="connsiteX3" fmla="*/ 0 w 2559410"/>
              <a:gd name="connsiteY3" fmla="*/ 2559411 h 296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410" h="2967775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8900000">
            <a:off x="7782545" y="4989712"/>
            <a:ext cx="3778408" cy="3635585"/>
          </a:xfrm>
          <a:custGeom>
            <a:avLst/>
            <a:gdLst>
              <a:gd name="connsiteX0" fmla="*/ 3778408 w 3778408"/>
              <a:gd name="connsiteY0" fmla="*/ 0 h 3635585"/>
              <a:gd name="connsiteX1" fmla="*/ 3778408 w 3778408"/>
              <a:gd name="connsiteY1" fmla="*/ 3492762 h 3635585"/>
              <a:gd name="connsiteX2" fmla="*/ 3635585 w 3778408"/>
              <a:gd name="connsiteY2" fmla="*/ 3635585 h 3635585"/>
              <a:gd name="connsiteX3" fmla="*/ 0 w 3778408"/>
              <a:gd name="connsiteY3" fmla="*/ 0 h 363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408" h="3635585">
                <a:moveTo>
                  <a:pt x="3778408" y="0"/>
                </a:moveTo>
                <a:lnTo>
                  <a:pt x="3778408" y="3492762"/>
                </a:lnTo>
                <a:lnTo>
                  <a:pt x="3635585" y="36355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8900000">
            <a:off x="808246" y="-1956237"/>
            <a:ext cx="6376737" cy="9851811"/>
          </a:xfrm>
          <a:custGeom>
            <a:avLst/>
            <a:gdLst>
              <a:gd name="connsiteX0" fmla="*/ 2462209 w 6376737"/>
              <a:gd name="connsiteY0" fmla="*/ 0 h 9851811"/>
              <a:gd name="connsiteX1" fmla="*/ 6376737 w 6376737"/>
              <a:gd name="connsiteY1" fmla="*/ 3914528 h 9851811"/>
              <a:gd name="connsiteX2" fmla="*/ 6376737 w 6376737"/>
              <a:gd name="connsiteY2" fmla="*/ 9851811 h 9851811"/>
              <a:gd name="connsiteX3" fmla="*/ 2615344 w 6376737"/>
              <a:gd name="connsiteY3" fmla="*/ 9851811 h 9851811"/>
              <a:gd name="connsiteX4" fmla="*/ 1 w 6376737"/>
              <a:gd name="connsiteY4" fmla="*/ 7236468 h 9851811"/>
              <a:gd name="connsiteX5" fmla="*/ 0 w 6376737"/>
              <a:gd name="connsiteY5" fmla="*/ 2462209 h 985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6737" h="9851811">
                <a:moveTo>
                  <a:pt x="2462209" y="0"/>
                </a:moveTo>
                <a:lnTo>
                  <a:pt x="6376737" y="3914528"/>
                </a:lnTo>
                <a:lnTo>
                  <a:pt x="6376737" y="9851811"/>
                </a:lnTo>
                <a:lnTo>
                  <a:pt x="2615344" y="9851811"/>
                </a:lnTo>
                <a:lnTo>
                  <a:pt x="1" y="7236468"/>
                </a:lnTo>
                <a:lnTo>
                  <a:pt x="0" y="24622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dir="5400000" algn="t" rotWithShape="0">
              <a:prstClr val="black">
                <a:alpha val="45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44686" y="2790401"/>
            <a:ext cx="76072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Raleway" charset="0"/>
                <a:ea typeface="Raleway" charset="0"/>
                <a:cs typeface="Raleway" charset="0"/>
              </a:rPr>
              <a:t>Design and development of an arcade simulation environment for PVSio-web </a:t>
            </a:r>
            <a:endParaRPr lang="en-US" sz="4000" dirty="0">
              <a:effectLst/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43660" y="4859270"/>
            <a:ext cx="4009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MSc in Computer Science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5004" y="660914"/>
            <a:ext cx="3395222" cy="614554"/>
            <a:chOff x="835004" y="660914"/>
            <a:chExt cx="3395222" cy="614554"/>
          </a:xfrm>
        </p:grpSpPr>
        <p:grpSp>
          <p:nvGrpSpPr>
            <p:cNvPr id="11" name="Group 10"/>
            <p:cNvGrpSpPr/>
            <p:nvPr/>
          </p:nvGrpSpPr>
          <p:grpSpPr>
            <a:xfrm>
              <a:off x="835004" y="660914"/>
              <a:ext cx="677117" cy="614554"/>
              <a:chOff x="1585912" y="819150"/>
              <a:chExt cx="5143500" cy="4668265"/>
            </a:xfrm>
          </p:grpSpPr>
          <p:sp>
            <p:nvSpPr>
              <p:cNvPr id="12" name="Diamond 11"/>
              <p:cNvSpPr/>
              <p:nvPr/>
            </p:nvSpPr>
            <p:spPr>
              <a:xfrm>
                <a:off x="1585912" y="2687065"/>
                <a:ext cx="5143500" cy="280035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2243137" y="2687065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Diamond 13"/>
              <p:cNvSpPr/>
              <p:nvPr/>
            </p:nvSpPr>
            <p:spPr>
              <a:xfrm>
                <a:off x="1585912" y="1753108"/>
                <a:ext cx="5143500" cy="280035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2243137" y="1753108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15"/>
              <p:cNvSpPr/>
              <p:nvPr/>
            </p:nvSpPr>
            <p:spPr>
              <a:xfrm>
                <a:off x="1585912" y="819150"/>
                <a:ext cx="5143500" cy="2800350"/>
              </a:xfrm>
              <a:prstGeom prst="diamond">
                <a:avLst/>
              </a:prstGeom>
              <a:solidFill>
                <a:srgbClr val="23B4FF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681385" y="767545"/>
              <a:ext cx="2548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PVSio-web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8065193" y="5682212"/>
            <a:ext cx="3384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Escola de Engenharia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Departamento de Informática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Universidade do Minho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81038" y="5730393"/>
            <a:ext cx="3334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aleway" charset="0"/>
                <a:ea typeface="Raleway" charset="0"/>
                <a:cs typeface="Raleway" charset="0"/>
              </a:rPr>
              <a:t>José Carlos Brandão (a71223)</a:t>
            </a:r>
          </a:p>
        </p:txBody>
      </p:sp>
      <p:pic>
        <p:nvPicPr>
          <p:cNvPr id="20" name="Imagem 2">
            <a:extLst>
              <a:ext uri="{FF2B5EF4-FFF2-40B4-BE49-F238E27FC236}">
                <a16:creationId xmlns:a16="http://schemas.microsoft.com/office/drawing/2014/main" id="{611F7A4A-D7AE-4CB9-A4AE-0906EEF6AE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"/>
          <a:stretch/>
        </p:blipFill>
        <p:spPr>
          <a:xfrm>
            <a:off x="11449749" y="660914"/>
            <a:ext cx="775271" cy="3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3993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6718643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Developed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within 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A1455-ADF7-D649-BFC9-0E6AF1386434}"/>
              </a:ext>
            </a:extLst>
          </p:cNvPr>
          <p:cNvSpPr/>
          <p:nvPr/>
        </p:nvSpPr>
        <p:spPr>
          <a:xfrm>
            <a:off x="6112331" y="207892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TrackGenerator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62E8A-0865-514D-9674-03427CBD868C}"/>
              </a:ext>
            </a:extLst>
          </p:cNvPr>
          <p:cNvSpPr/>
          <p:nvPr/>
        </p:nvSpPr>
        <p:spPr>
          <a:xfrm>
            <a:off x="1338946" y="2078922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E39C27-83BF-5B4B-9DC0-16D2342146F6}"/>
              </a:ext>
            </a:extLst>
          </p:cNvPr>
          <p:cNvSpPr/>
          <p:nvPr/>
        </p:nvSpPr>
        <p:spPr>
          <a:xfrm>
            <a:off x="8534402" y="207892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Customization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F86715-2C02-A94E-A89C-F5778A964A38}"/>
              </a:ext>
            </a:extLst>
          </p:cNvPr>
          <p:cNvSpPr/>
          <p:nvPr/>
        </p:nvSpPr>
        <p:spPr>
          <a:xfrm>
            <a:off x="1338946" y="5084060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DrawGamepad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AF9CD9-736B-8D43-8FB4-E86E6539ED74}"/>
              </a:ext>
            </a:extLst>
          </p:cNvPr>
          <p:cNvSpPr/>
          <p:nvPr/>
        </p:nvSpPr>
        <p:spPr>
          <a:xfrm>
            <a:off x="6112331" y="3581491"/>
            <a:ext cx="2102948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GamepadController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572E74-C0C1-BD4F-82A8-D083D478199F}"/>
              </a:ext>
            </a:extLst>
          </p:cNvPr>
          <p:cNvSpPr/>
          <p:nvPr/>
        </p:nvSpPr>
        <p:spPr>
          <a:xfrm>
            <a:off x="3553689" y="3581491"/>
            <a:ext cx="2290441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GyroscopeController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CA85C8-D647-044B-9301-A3BED368C7D2}"/>
              </a:ext>
            </a:extLst>
          </p:cNvPr>
          <p:cNvSpPr/>
          <p:nvPr/>
        </p:nvSpPr>
        <p:spPr>
          <a:xfrm>
            <a:off x="1338946" y="358149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Sound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0CF298-5786-D847-8E27-61C3B80B9484}"/>
              </a:ext>
            </a:extLst>
          </p:cNvPr>
          <p:cNvSpPr/>
          <p:nvPr/>
        </p:nvSpPr>
        <p:spPr>
          <a:xfrm>
            <a:off x="3553689" y="5121596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SteeringWheel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CCF0E3-58AD-D948-86F5-58A524F1DEAF}"/>
              </a:ext>
            </a:extLst>
          </p:cNvPr>
          <p:cNvSpPr/>
          <p:nvPr/>
        </p:nvSpPr>
        <p:spPr>
          <a:xfrm>
            <a:off x="8534402" y="3581490"/>
            <a:ext cx="2430952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VirtualKeypadController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E54B16-AA68-054F-9DB1-A3CE0D7429B4}"/>
              </a:ext>
            </a:extLst>
          </p:cNvPr>
          <p:cNvSpPr/>
          <p:nvPr/>
        </p:nvSpPr>
        <p:spPr>
          <a:xfrm>
            <a:off x="3553689" y="2078922"/>
            <a:ext cx="2183585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ArcadeWithoutLaps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064B81-7F55-4F46-A976-7C1157F97048}"/>
              </a:ext>
            </a:extLst>
          </p:cNvPr>
          <p:cNvSpPr/>
          <p:nvPr/>
        </p:nvSpPr>
        <p:spPr>
          <a:xfrm>
            <a:off x="5768432" y="5121596"/>
            <a:ext cx="2596243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ButtonExternalController</a:t>
            </a:r>
            <a:endParaRPr lang="pt-PT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258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6718643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do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relate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within 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A1455-ADF7-D649-BFC9-0E6AF1386434}"/>
              </a:ext>
            </a:extLst>
          </p:cNvPr>
          <p:cNvSpPr/>
          <p:nvPr/>
        </p:nvSpPr>
        <p:spPr>
          <a:xfrm>
            <a:off x="402772" y="193165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TrackGenerator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62E8A-0865-514D-9674-03427CBD868C}"/>
              </a:ext>
            </a:extLst>
          </p:cNvPr>
          <p:cNvSpPr/>
          <p:nvPr/>
        </p:nvSpPr>
        <p:spPr>
          <a:xfrm>
            <a:off x="3622176" y="193165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CA85C8-D647-044B-9301-A3BED368C7D2}"/>
              </a:ext>
            </a:extLst>
          </p:cNvPr>
          <p:cNvSpPr/>
          <p:nvPr/>
        </p:nvSpPr>
        <p:spPr>
          <a:xfrm>
            <a:off x="6229559" y="193165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Sound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4D94847-EF9C-DB4C-A051-501346717D47}"/>
              </a:ext>
            </a:extLst>
          </p:cNvPr>
          <p:cNvSpPr/>
          <p:nvPr/>
        </p:nvSpPr>
        <p:spPr>
          <a:xfrm>
            <a:off x="2311831" y="2158119"/>
            <a:ext cx="1240972" cy="73422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C94EB-176B-B947-B39C-0B32E847AF97}"/>
              </a:ext>
            </a:extLst>
          </p:cNvPr>
          <p:cNvSpPr txBox="1"/>
          <p:nvPr/>
        </p:nvSpPr>
        <p:spPr>
          <a:xfrm>
            <a:off x="1557197" y="3020222"/>
            <a:ext cx="2362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Creates</a:t>
            </a:r>
            <a:r>
              <a:rPr lang="pt-PT" sz="1400" dirty="0"/>
              <a:t> </a:t>
            </a:r>
            <a:r>
              <a:rPr lang="pt-PT" sz="1400" dirty="0" err="1"/>
              <a:t>desired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creates</a:t>
            </a:r>
            <a:r>
              <a:rPr lang="pt-PT" sz="1400" dirty="0"/>
              <a:t> </a:t>
            </a:r>
            <a:r>
              <a:rPr lang="pt-PT" sz="1400" dirty="0" err="1"/>
              <a:t>new</a:t>
            </a:r>
            <a:r>
              <a:rPr lang="pt-PT" sz="1400" dirty="0"/>
              <a:t> JSON file </a:t>
            </a:r>
            <a:r>
              <a:rPr lang="pt-PT" sz="1400" dirty="0" err="1"/>
              <a:t>with</a:t>
            </a:r>
            <a:r>
              <a:rPr lang="pt-PT" sz="1400" dirty="0"/>
              <a:t> </a:t>
            </a:r>
            <a:r>
              <a:rPr lang="pt-PT" sz="1400" dirty="0" err="1"/>
              <a:t>all</a:t>
            </a:r>
            <a:r>
              <a:rPr lang="pt-PT" sz="1400" dirty="0"/>
              <a:t> </a:t>
            </a:r>
            <a:r>
              <a:rPr lang="pt-PT" sz="1400" dirty="0" err="1"/>
              <a:t>necessary</a:t>
            </a:r>
            <a:r>
              <a:rPr lang="pt-PT" sz="1400" dirty="0"/>
              <a:t> </a:t>
            </a:r>
            <a:r>
              <a:rPr lang="pt-PT" sz="1400" dirty="0" err="1"/>
              <a:t>configurations</a:t>
            </a:r>
            <a:endParaRPr lang="en-US" sz="1400" dirty="0"/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ADE95302-B20E-EA42-AB06-2831B354B372}"/>
              </a:ext>
            </a:extLst>
          </p:cNvPr>
          <p:cNvSpPr/>
          <p:nvPr/>
        </p:nvSpPr>
        <p:spPr>
          <a:xfrm>
            <a:off x="5307787" y="2102488"/>
            <a:ext cx="921772" cy="808281"/>
          </a:xfrm>
          <a:prstGeom prst="rightArrow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DDC31-24E5-5347-9472-E506569A257B}"/>
              </a:ext>
            </a:extLst>
          </p:cNvPr>
          <p:cNvSpPr txBox="1"/>
          <p:nvPr/>
        </p:nvSpPr>
        <p:spPr>
          <a:xfrm>
            <a:off x="141321" y="5581417"/>
            <a:ext cx="23625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File-</a:t>
            </a:r>
            <a:r>
              <a:rPr lang="pt-PT" sz="1400" dirty="0" err="1"/>
              <a:t>Writing</a:t>
            </a:r>
            <a:r>
              <a:rPr lang="pt-PT" sz="1400" dirty="0"/>
              <a:t> API does </a:t>
            </a:r>
            <a:r>
              <a:rPr lang="pt-PT" sz="1400" dirty="0" err="1"/>
              <a:t>not</a:t>
            </a:r>
            <a:r>
              <a:rPr lang="pt-PT" sz="1400" dirty="0"/>
              <a:t> </a:t>
            </a:r>
            <a:r>
              <a:rPr lang="pt-PT" sz="1400" dirty="0" err="1"/>
              <a:t>yet</a:t>
            </a:r>
            <a:r>
              <a:rPr lang="pt-PT" sz="1400" dirty="0"/>
              <a:t> </a:t>
            </a:r>
            <a:r>
              <a:rPr lang="pt-PT" sz="1400" dirty="0" err="1"/>
              <a:t>exist</a:t>
            </a:r>
            <a:r>
              <a:rPr lang="pt-PT" sz="1400" dirty="0"/>
              <a:t>!! </a:t>
            </a:r>
            <a:r>
              <a:rPr lang="pt-PT" sz="1400" b="1" dirty="0"/>
              <a:t>TODO</a:t>
            </a:r>
          </a:p>
          <a:p>
            <a:endParaRPr lang="pt-PT" sz="1400" b="1" dirty="0"/>
          </a:p>
          <a:p>
            <a:r>
              <a:rPr lang="pt-PT" sz="1400" b="1" dirty="0"/>
              <a:t>Must </a:t>
            </a:r>
            <a:r>
              <a:rPr lang="pt-PT" sz="1400" b="1" dirty="0" err="1"/>
              <a:t>return</a:t>
            </a:r>
            <a:r>
              <a:rPr lang="pt-PT" sz="1400" b="1" dirty="0"/>
              <a:t> </a:t>
            </a:r>
            <a:r>
              <a:rPr lang="pt-PT" sz="1400" b="1" dirty="0" err="1"/>
              <a:t>filename</a:t>
            </a:r>
            <a:r>
              <a:rPr lang="pt-PT" sz="1400" b="1" dirty="0"/>
              <a:t> </a:t>
            </a:r>
            <a:r>
              <a:rPr lang="pt-PT" sz="1400" b="1" dirty="0" err="1"/>
              <a:t>just</a:t>
            </a:r>
            <a:r>
              <a:rPr lang="pt-PT" sz="1400" b="1" dirty="0"/>
              <a:t> </a:t>
            </a:r>
            <a:r>
              <a:rPr lang="pt-PT" sz="1400" b="1" dirty="0" err="1"/>
              <a:t>created</a:t>
            </a:r>
            <a:endParaRPr lang="en-US" sz="1400" b="1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FFE9834-8799-934E-9566-7C8BC1A51D02}"/>
              </a:ext>
            </a:extLst>
          </p:cNvPr>
          <p:cNvCxnSpPr>
            <a:cxnSpLocks/>
          </p:cNvCxnSpPr>
          <p:nvPr/>
        </p:nvCxnSpPr>
        <p:spPr>
          <a:xfrm rot="5400000">
            <a:off x="402663" y="4314982"/>
            <a:ext cx="1851605" cy="7394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75B011-AD19-BD4A-AB6B-7EFA845A7A89}"/>
              </a:ext>
            </a:extLst>
          </p:cNvPr>
          <p:cNvSpPr txBox="1"/>
          <p:nvPr/>
        </p:nvSpPr>
        <p:spPr>
          <a:xfrm>
            <a:off x="4690620" y="3068821"/>
            <a:ext cx="281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Arcade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</a:t>
            </a:r>
            <a:r>
              <a:rPr lang="pt-PT" sz="1400" dirty="0" err="1"/>
              <a:t>invokes</a:t>
            </a:r>
            <a:r>
              <a:rPr lang="pt-PT" sz="1400" dirty="0"/>
              <a:t> </a:t>
            </a:r>
            <a:r>
              <a:rPr lang="pt-PT" sz="1400" dirty="0" err="1"/>
              <a:t>Sound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(Simulator </a:t>
            </a:r>
            <a:r>
              <a:rPr lang="pt-PT" sz="1400" dirty="0" err="1"/>
              <a:t>Audios</a:t>
            </a:r>
            <a:r>
              <a:rPr lang="pt-PT" sz="1400" dirty="0"/>
              <a:t>)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A7E3E2-E23C-EB4F-A0AB-C1CC3F80CC51}"/>
              </a:ext>
            </a:extLst>
          </p:cNvPr>
          <p:cNvSpPr/>
          <p:nvPr/>
        </p:nvSpPr>
        <p:spPr>
          <a:xfrm>
            <a:off x="3552803" y="6085349"/>
            <a:ext cx="1221967" cy="558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DrawGamepad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200571-15CF-3D4F-89A3-3CC4D883709E}"/>
              </a:ext>
            </a:extLst>
          </p:cNvPr>
          <p:cNvSpPr/>
          <p:nvPr/>
        </p:nvSpPr>
        <p:spPr>
          <a:xfrm>
            <a:off x="8256685" y="6085350"/>
            <a:ext cx="1427543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GamepadController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34C3B0-E479-8645-9F20-6EBDD418F979}"/>
              </a:ext>
            </a:extLst>
          </p:cNvPr>
          <p:cNvSpPr/>
          <p:nvPr/>
        </p:nvSpPr>
        <p:spPr>
          <a:xfrm>
            <a:off x="4921796" y="6085349"/>
            <a:ext cx="1474946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GyroscopeController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ECC599-8EC3-2A4F-96A2-2A951F098087}"/>
              </a:ext>
            </a:extLst>
          </p:cNvPr>
          <p:cNvSpPr/>
          <p:nvPr/>
        </p:nvSpPr>
        <p:spPr>
          <a:xfrm>
            <a:off x="6547630" y="6085349"/>
            <a:ext cx="1558167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 err="1">
                <a:solidFill>
                  <a:sysClr val="windowText" lastClr="000000"/>
                </a:solidFill>
              </a:rPr>
              <a:t>VirtualKeypadController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C3BBDB-C5A9-E74E-B71F-A4C37EF004B8}"/>
              </a:ext>
            </a:extLst>
          </p:cNvPr>
          <p:cNvSpPr/>
          <p:nvPr/>
        </p:nvSpPr>
        <p:spPr>
          <a:xfrm>
            <a:off x="9868059" y="306882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SteeringWheel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A63D10-81BC-3042-88FE-79681061DEFB}"/>
              </a:ext>
            </a:extLst>
          </p:cNvPr>
          <p:cNvSpPr/>
          <p:nvPr/>
        </p:nvSpPr>
        <p:spPr>
          <a:xfrm>
            <a:off x="9868059" y="4322576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Speedometer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BE0C4E-3D6A-3F4C-A78A-FB881803A652}"/>
              </a:ext>
            </a:extLst>
          </p:cNvPr>
          <p:cNvSpPr/>
          <p:nvPr/>
        </p:nvSpPr>
        <p:spPr>
          <a:xfrm>
            <a:off x="9868059" y="5576331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Tachometer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58CF46-FB21-EB44-BB96-E8CF955CEC37}"/>
              </a:ext>
            </a:extLst>
          </p:cNvPr>
          <p:cNvSpPr/>
          <p:nvPr/>
        </p:nvSpPr>
        <p:spPr>
          <a:xfrm>
            <a:off x="3622176" y="4125866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Customization</a:t>
            </a:r>
            <a:endParaRPr lang="pt-PT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9606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909516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do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relate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– Demo ‘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track_generator_Simulator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’ 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963139-FED1-504A-A1DD-A1CDA1500CD0}"/>
              </a:ext>
            </a:extLst>
          </p:cNvPr>
          <p:cNvSpPr/>
          <p:nvPr/>
        </p:nvSpPr>
        <p:spPr>
          <a:xfrm>
            <a:off x="1288741" y="2301903"/>
            <a:ext cx="1121228" cy="739455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Index.js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ABFC5930-EB3B-7344-80E0-E7B217585695}"/>
              </a:ext>
            </a:extLst>
          </p:cNvPr>
          <p:cNvCxnSpPr>
            <a:cxnSpLocks/>
          </p:cNvCxnSpPr>
          <p:nvPr/>
        </p:nvCxnSpPr>
        <p:spPr>
          <a:xfrm>
            <a:off x="2425832" y="2634482"/>
            <a:ext cx="100800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906A681-B22D-4E4D-A9D8-0BD32440757A}"/>
              </a:ext>
            </a:extLst>
          </p:cNvPr>
          <p:cNvSpPr/>
          <p:nvPr/>
        </p:nvSpPr>
        <p:spPr>
          <a:xfrm>
            <a:off x="3449695" y="209493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TrackGenerator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4850AAC-F3EB-A643-8ACA-0AC7D85571A7}"/>
              </a:ext>
            </a:extLst>
          </p:cNvPr>
          <p:cNvSpPr txBox="1"/>
          <p:nvPr/>
        </p:nvSpPr>
        <p:spPr>
          <a:xfrm>
            <a:off x="8405994" y="2054446"/>
            <a:ext cx="23625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File-</a:t>
            </a:r>
            <a:r>
              <a:rPr lang="pt-PT" sz="1400" dirty="0" err="1"/>
              <a:t>Writing</a:t>
            </a:r>
            <a:r>
              <a:rPr lang="pt-PT" sz="1400" dirty="0"/>
              <a:t> API does </a:t>
            </a:r>
            <a:r>
              <a:rPr lang="pt-PT" sz="1400" dirty="0" err="1"/>
              <a:t>not</a:t>
            </a:r>
            <a:r>
              <a:rPr lang="pt-PT" sz="1400" dirty="0"/>
              <a:t> </a:t>
            </a:r>
            <a:r>
              <a:rPr lang="pt-PT" sz="1400" dirty="0" err="1"/>
              <a:t>yet</a:t>
            </a:r>
            <a:r>
              <a:rPr lang="pt-PT" sz="1400" dirty="0"/>
              <a:t> </a:t>
            </a:r>
            <a:r>
              <a:rPr lang="pt-PT" sz="1400" dirty="0" err="1"/>
              <a:t>exist</a:t>
            </a:r>
            <a:r>
              <a:rPr lang="pt-PT" sz="1400" dirty="0"/>
              <a:t>!! </a:t>
            </a:r>
            <a:r>
              <a:rPr lang="pt-PT" sz="1400" b="1" dirty="0"/>
              <a:t>TODO</a:t>
            </a:r>
          </a:p>
          <a:p>
            <a:endParaRPr lang="pt-PT" sz="1400" b="1" dirty="0"/>
          </a:p>
          <a:p>
            <a:r>
              <a:rPr lang="pt-PT" sz="1400" b="1" dirty="0"/>
              <a:t>Must </a:t>
            </a:r>
            <a:r>
              <a:rPr lang="pt-PT" sz="1400" b="1" dirty="0" err="1"/>
              <a:t>return</a:t>
            </a:r>
            <a:r>
              <a:rPr lang="pt-PT" sz="1400" b="1" dirty="0"/>
              <a:t> </a:t>
            </a:r>
            <a:r>
              <a:rPr lang="pt-PT" sz="1400" b="1" dirty="0" err="1"/>
              <a:t>filename</a:t>
            </a:r>
            <a:r>
              <a:rPr lang="pt-PT" sz="1400" b="1" dirty="0"/>
              <a:t> </a:t>
            </a:r>
            <a:r>
              <a:rPr lang="pt-PT" sz="1400" b="1" dirty="0" err="1"/>
              <a:t>just</a:t>
            </a:r>
            <a:r>
              <a:rPr lang="pt-PT" sz="1400" b="1" dirty="0"/>
              <a:t> </a:t>
            </a:r>
            <a:r>
              <a:rPr lang="pt-PT" sz="1400" b="1" dirty="0" err="1"/>
              <a:t>created</a:t>
            </a:r>
            <a:endParaRPr lang="en-US" sz="1400" b="1" dirty="0"/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B05BAF33-2EA9-2045-A4E2-47BA0F1D6A88}"/>
              </a:ext>
            </a:extLst>
          </p:cNvPr>
          <p:cNvCxnSpPr>
            <a:cxnSpLocks/>
          </p:cNvCxnSpPr>
          <p:nvPr/>
        </p:nvCxnSpPr>
        <p:spPr>
          <a:xfrm flipV="1">
            <a:off x="5305244" y="2275116"/>
            <a:ext cx="3100750" cy="189548"/>
          </a:xfrm>
          <a:prstGeom prst="bentConnector3">
            <a:avLst>
              <a:gd name="adj1" fmla="val 724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F86F785-61B2-6C4D-8FC0-897C7742B250}"/>
              </a:ext>
            </a:extLst>
          </p:cNvPr>
          <p:cNvSpPr txBox="1"/>
          <p:nvPr/>
        </p:nvSpPr>
        <p:spPr>
          <a:xfrm>
            <a:off x="5289381" y="3392760"/>
            <a:ext cx="4777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API’s</a:t>
            </a:r>
            <a:r>
              <a:rPr lang="pt-PT" sz="1400" dirty="0"/>
              <a:t> to </a:t>
            </a:r>
            <a:r>
              <a:rPr lang="pt-PT" sz="1400" dirty="0" err="1"/>
              <a:t>create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</a:t>
            </a:r>
            <a:r>
              <a:rPr lang="en-US" sz="1400" b="1" dirty="0"/>
              <a:t> </a:t>
            </a:r>
            <a:r>
              <a:rPr lang="en-US" sz="1400" b="1" dirty="0" err="1"/>
              <a:t>generateStraightTrack</a:t>
            </a:r>
            <a:r>
              <a:rPr lang="en-US" sz="1400" b="1" dirty="0"/>
              <a:t>();</a:t>
            </a:r>
          </a:p>
          <a:p>
            <a:r>
              <a:rPr lang="en-US" sz="1400" dirty="0"/>
              <a:t>2.</a:t>
            </a:r>
            <a:r>
              <a:rPr lang="en-US" sz="1400" b="1" dirty="0"/>
              <a:t> </a:t>
            </a:r>
            <a:r>
              <a:rPr lang="en-US" sz="1400" b="1" dirty="0" err="1"/>
              <a:t>generateTrackCurvesSlopes</a:t>
            </a:r>
            <a:r>
              <a:rPr lang="en-US" sz="1400" b="1" dirty="0"/>
              <a:t>();</a:t>
            </a:r>
          </a:p>
          <a:p>
            <a:r>
              <a:rPr lang="en-US" sz="1400" dirty="0"/>
              <a:t>3. </a:t>
            </a:r>
            <a:r>
              <a:rPr lang="en-US" sz="1400" b="1" dirty="0" err="1"/>
              <a:t>generateTrackBasedOnTrackLayoutOptField</a:t>
            </a:r>
            <a:r>
              <a:rPr lang="en-US" sz="1400" b="1" dirty="0"/>
              <a:t>();</a:t>
            </a:r>
          </a:p>
          <a:p>
            <a:endParaRPr lang="pt-PT" sz="1400" b="1" dirty="0"/>
          </a:p>
          <a:p>
            <a:r>
              <a:rPr lang="pt-PT" sz="1400" dirty="0" err="1"/>
              <a:t>Methods</a:t>
            </a:r>
            <a:r>
              <a:rPr lang="pt-PT" sz="1400" dirty="0"/>
              <a:t> 1. </a:t>
            </a:r>
            <a:r>
              <a:rPr lang="pt-PT" sz="1400" dirty="0" err="1"/>
              <a:t>and</a:t>
            </a:r>
            <a:r>
              <a:rPr lang="pt-PT" sz="1400" dirty="0"/>
              <a:t> 2. </a:t>
            </a:r>
            <a:r>
              <a:rPr lang="pt-PT" sz="1400" dirty="0" err="1"/>
              <a:t>generate</a:t>
            </a:r>
            <a:r>
              <a:rPr lang="pt-PT" sz="1400" dirty="0"/>
              <a:t> </a:t>
            </a:r>
            <a:r>
              <a:rPr lang="pt-PT" sz="1400" dirty="0" err="1"/>
              <a:t>randomly</a:t>
            </a:r>
            <a:r>
              <a:rPr lang="pt-PT" sz="1400" dirty="0"/>
              <a:t> a </a:t>
            </a:r>
            <a:r>
              <a:rPr lang="pt-PT" sz="1400" dirty="0" err="1"/>
              <a:t>new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. </a:t>
            </a:r>
          </a:p>
          <a:p>
            <a:r>
              <a:rPr lang="pt-PT" sz="1400" dirty="0" err="1"/>
              <a:t>Method</a:t>
            </a:r>
            <a:r>
              <a:rPr lang="pt-PT" sz="1400" dirty="0"/>
              <a:t> 3 </a:t>
            </a:r>
            <a:r>
              <a:rPr lang="pt-PT" sz="1400" dirty="0" err="1"/>
              <a:t>generate</a:t>
            </a:r>
            <a:r>
              <a:rPr lang="pt-PT" sz="1400" dirty="0"/>
              <a:t> a </a:t>
            </a:r>
            <a:r>
              <a:rPr lang="pt-PT" sz="1400" dirty="0" err="1"/>
              <a:t>new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, </a:t>
            </a:r>
            <a:r>
              <a:rPr lang="pt-PT" sz="1400" dirty="0" err="1"/>
              <a:t>based</a:t>
            </a:r>
            <a:r>
              <a:rPr lang="pt-PT" sz="1400" dirty="0"/>
              <a:t> </a:t>
            </a:r>
            <a:r>
              <a:rPr lang="pt-PT" sz="1400" dirty="0" err="1"/>
              <a:t>on</a:t>
            </a:r>
            <a:r>
              <a:rPr lang="pt-PT" sz="1400" dirty="0"/>
              <a:t> </a:t>
            </a:r>
            <a:r>
              <a:rPr lang="pt-PT" sz="1400" dirty="0" err="1"/>
              <a:t>trackLayout</a:t>
            </a:r>
            <a:r>
              <a:rPr lang="pt-PT" sz="1400" dirty="0"/>
              <a:t> </a:t>
            </a:r>
            <a:r>
              <a:rPr lang="pt-PT" sz="1400" dirty="0" err="1"/>
              <a:t>provided</a:t>
            </a:r>
            <a:endParaRPr lang="en-US" sz="1400" dirty="0"/>
          </a:p>
          <a:p>
            <a:endParaRPr lang="en-US" sz="1400" dirty="0"/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4AA1FF75-B89C-DE4E-99AD-889671962D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95244" y="3308121"/>
            <a:ext cx="936000" cy="684000"/>
          </a:xfrm>
          <a:prstGeom prst="bentConnector3">
            <a:avLst>
              <a:gd name="adj1" fmla="val 1001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F87A878-2906-844B-BC81-A68B634EEEC5}"/>
              </a:ext>
            </a:extLst>
          </p:cNvPr>
          <p:cNvSpPr txBox="1"/>
          <p:nvPr/>
        </p:nvSpPr>
        <p:spPr>
          <a:xfrm>
            <a:off x="3062826" y="3413889"/>
            <a:ext cx="155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 err="1"/>
              <a:t>Invoke</a:t>
            </a:r>
            <a:r>
              <a:rPr lang="pt-PT" sz="1400" b="1" dirty="0"/>
              <a:t> </a:t>
            </a:r>
            <a:r>
              <a:rPr lang="pt-PT" sz="1400" b="1" dirty="0" err="1"/>
              <a:t>desired</a:t>
            </a:r>
            <a:r>
              <a:rPr lang="pt-PT" sz="1400" b="1" dirty="0"/>
              <a:t> API</a:t>
            </a:r>
            <a:endParaRPr lang="en-US" sz="14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755041-C9BA-B44B-B438-D41363D83E13}"/>
              </a:ext>
            </a:extLst>
          </p:cNvPr>
          <p:cNvSpPr txBox="1"/>
          <p:nvPr/>
        </p:nvSpPr>
        <p:spPr>
          <a:xfrm>
            <a:off x="5315778" y="5613517"/>
            <a:ext cx="2362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Creates</a:t>
            </a:r>
            <a:r>
              <a:rPr lang="pt-PT" sz="1400" dirty="0"/>
              <a:t> </a:t>
            </a:r>
            <a:r>
              <a:rPr lang="pt-PT" sz="1400" dirty="0" err="1"/>
              <a:t>desired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creates</a:t>
            </a:r>
            <a:r>
              <a:rPr lang="pt-PT" sz="1400" dirty="0"/>
              <a:t> </a:t>
            </a:r>
            <a:r>
              <a:rPr lang="pt-PT" sz="1400" dirty="0" err="1"/>
              <a:t>new</a:t>
            </a:r>
            <a:r>
              <a:rPr lang="pt-PT" sz="1400" dirty="0"/>
              <a:t> JSON file </a:t>
            </a:r>
            <a:r>
              <a:rPr lang="pt-PT" sz="1400" dirty="0" err="1"/>
              <a:t>with</a:t>
            </a:r>
            <a:r>
              <a:rPr lang="pt-PT" sz="1400" dirty="0"/>
              <a:t> </a:t>
            </a:r>
            <a:r>
              <a:rPr lang="pt-PT" sz="1400" dirty="0" err="1"/>
              <a:t>all</a:t>
            </a:r>
            <a:r>
              <a:rPr lang="pt-PT" sz="1400" dirty="0"/>
              <a:t> </a:t>
            </a:r>
            <a:r>
              <a:rPr lang="pt-PT" sz="1400" dirty="0" err="1"/>
              <a:t>necessary</a:t>
            </a:r>
            <a:r>
              <a:rPr lang="pt-PT" sz="1400" dirty="0"/>
              <a:t> </a:t>
            </a:r>
            <a:r>
              <a:rPr lang="pt-PT" sz="1400" dirty="0" err="1"/>
              <a:t>configurations</a:t>
            </a:r>
            <a:endParaRPr lang="en-US" sz="140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E3D036D-1169-CB44-8644-A43F0C926A05}"/>
              </a:ext>
            </a:extLst>
          </p:cNvPr>
          <p:cNvCxnSpPr/>
          <p:nvPr/>
        </p:nvCxnSpPr>
        <p:spPr>
          <a:xfrm>
            <a:off x="6226629" y="5170714"/>
            <a:ext cx="0" cy="442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24293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1" y="724705"/>
            <a:ext cx="818076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do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relate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– Demo 1 (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arcade_game_Simulator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62E8A-0865-514D-9674-03427CBD868C}"/>
              </a:ext>
            </a:extLst>
          </p:cNvPr>
          <p:cNvSpPr/>
          <p:nvPr/>
        </p:nvSpPr>
        <p:spPr>
          <a:xfrm>
            <a:off x="3658723" y="299877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CA85C8-D647-044B-9301-A3BED368C7D2}"/>
              </a:ext>
            </a:extLst>
          </p:cNvPr>
          <p:cNvSpPr/>
          <p:nvPr/>
        </p:nvSpPr>
        <p:spPr>
          <a:xfrm>
            <a:off x="6266106" y="299877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Sound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ADE95302-B20E-EA42-AB06-2831B354B372}"/>
              </a:ext>
            </a:extLst>
          </p:cNvPr>
          <p:cNvSpPr/>
          <p:nvPr/>
        </p:nvSpPr>
        <p:spPr>
          <a:xfrm>
            <a:off x="5344334" y="3169614"/>
            <a:ext cx="921772" cy="808281"/>
          </a:xfrm>
          <a:prstGeom prst="rightArrow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5B011-AD19-BD4A-AB6B-7EFA845A7A89}"/>
              </a:ext>
            </a:extLst>
          </p:cNvPr>
          <p:cNvSpPr txBox="1"/>
          <p:nvPr/>
        </p:nvSpPr>
        <p:spPr>
          <a:xfrm>
            <a:off x="4727167" y="4135947"/>
            <a:ext cx="281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Arcade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</a:t>
            </a:r>
            <a:r>
              <a:rPr lang="pt-PT" sz="1400" dirty="0" err="1"/>
              <a:t>invokes</a:t>
            </a:r>
            <a:r>
              <a:rPr lang="pt-PT" sz="1400" dirty="0"/>
              <a:t> </a:t>
            </a:r>
            <a:r>
              <a:rPr lang="pt-PT" sz="1400" dirty="0" err="1"/>
              <a:t>Sound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(Simulator </a:t>
            </a:r>
            <a:r>
              <a:rPr lang="pt-PT" sz="1400" dirty="0" err="1"/>
              <a:t>Audios</a:t>
            </a:r>
            <a:r>
              <a:rPr lang="pt-PT" sz="1400" dirty="0"/>
              <a:t>)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A7E3E2-E23C-EB4F-A0AB-C1CC3F80CC51}"/>
              </a:ext>
            </a:extLst>
          </p:cNvPr>
          <p:cNvSpPr/>
          <p:nvPr/>
        </p:nvSpPr>
        <p:spPr>
          <a:xfrm>
            <a:off x="3680495" y="1807728"/>
            <a:ext cx="1221967" cy="558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DrawGamepad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200571-15CF-3D4F-89A3-3CC4D883709E}"/>
              </a:ext>
            </a:extLst>
          </p:cNvPr>
          <p:cNvSpPr/>
          <p:nvPr/>
        </p:nvSpPr>
        <p:spPr>
          <a:xfrm>
            <a:off x="8384377" y="1807729"/>
            <a:ext cx="1427543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GamepadController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34C3B0-E479-8645-9F20-6EBDD418F979}"/>
              </a:ext>
            </a:extLst>
          </p:cNvPr>
          <p:cNvSpPr/>
          <p:nvPr/>
        </p:nvSpPr>
        <p:spPr>
          <a:xfrm>
            <a:off x="5049488" y="1807728"/>
            <a:ext cx="1474946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GyroscopeController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ECC599-8EC3-2A4F-96A2-2A951F098087}"/>
              </a:ext>
            </a:extLst>
          </p:cNvPr>
          <p:cNvSpPr/>
          <p:nvPr/>
        </p:nvSpPr>
        <p:spPr>
          <a:xfrm>
            <a:off x="6675322" y="1807728"/>
            <a:ext cx="1558167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 err="1">
                <a:solidFill>
                  <a:sysClr val="windowText" lastClr="000000"/>
                </a:solidFill>
              </a:rPr>
              <a:t>VirtualKeypadController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C3BBDB-C5A9-E74E-B71F-A4C37EF004B8}"/>
              </a:ext>
            </a:extLst>
          </p:cNvPr>
          <p:cNvSpPr/>
          <p:nvPr/>
        </p:nvSpPr>
        <p:spPr>
          <a:xfrm>
            <a:off x="8467692" y="299877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SteeringWheel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A63D10-81BC-3042-88FE-79681061DEFB}"/>
              </a:ext>
            </a:extLst>
          </p:cNvPr>
          <p:cNvSpPr/>
          <p:nvPr/>
        </p:nvSpPr>
        <p:spPr>
          <a:xfrm>
            <a:off x="8467692" y="4252532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Speedometer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BE0C4E-3D6A-3F4C-A78A-FB881803A652}"/>
              </a:ext>
            </a:extLst>
          </p:cNvPr>
          <p:cNvSpPr/>
          <p:nvPr/>
        </p:nvSpPr>
        <p:spPr>
          <a:xfrm>
            <a:off x="8467692" y="5506287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Tachometer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963139-FED1-504A-A1DD-A1CDA1500CD0}"/>
              </a:ext>
            </a:extLst>
          </p:cNvPr>
          <p:cNvSpPr/>
          <p:nvPr/>
        </p:nvSpPr>
        <p:spPr>
          <a:xfrm>
            <a:off x="1654629" y="1765260"/>
            <a:ext cx="1295938" cy="739455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Index.js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46AECF-FF46-E344-9B22-BEF2226E17CA}"/>
              </a:ext>
            </a:extLst>
          </p:cNvPr>
          <p:cNvSpPr/>
          <p:nvPr/>
        </p:nvSpPr>
        <p:spPr>
          <a:xfrm>
            <a:off x="385326" y="1765260"/>
            <a:ext cx="1036141" cy="751728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main.pvs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6EF2FF1-2BBB-5E4A-93EA-C7FB419E3572}"/>
              </a:ext>
            </a:extLst>
          </p:cNvPr>
          <p:cNvCxnSpPr>
            <a:cxnSpLocks/>
          </p:cNvCxnSpPr>
          <p:nvPr/>
        </p:nvCxnSpPr>
        <p:spPr>
          <a:xfrm>
            <a:off x="2166257" y="2516988"/>
            <a:ext cx="1492466" cy="1271241"/>
          </a:xfrm>
          <a:prstGeom prst="bentConnector3">
            <a:avLst>
              <a:gd name="adj1" fmla="val -3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ABFC5930-EB3B-7344-80E0-E7B217585695}"/>
              </a:ext>
            </a:extLst>
          </p:cNvPr>
          <p:cNvCxnSpPr>
            <a:cxnSpLocks/>
          </p:cNvCxnSpPr>
          <p:nvPr/>
        </p:nvCxnSpPr>
        <p:spPr>
          <a:xfrm>
            <a:off x="2972339" y="2087092"/>
            <a:ext cx="68638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F9077EC-36D8-EF4C-8DFD-DAA388FF1500}"/>
              </a:ext>
            </a:extLst>
          </p:cNvPr>
          <p:cNvCxnSpPr>
            <a:cxnSpLocks/>
          </p:cNvCxnSpPr>
          <p:nvPr/>
        </p:nvCxnSpPr>
        <p:spPr>
          <a:xfrm>
            <a:off x="2972339" y="2504045"/>
            <a:ext cx="6415196" cy="5201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C35CE-DE58-9A4B-9756-26C25582A3A1}"/>
              </a:ext>
            </a:extLst>
          </p:cNvPr>
          <p:cNvSpPr txBox="1"/>
          <p:nvPr/>
        </p:nvSpPr>
        <p:spPr>
          <a:xfrm>
            <a:off x="2066798" y="3920503"/>
            <a:ext cx="1437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Previously</a:t>
            </a:r>
            <a:r>
              <a:rPr lang="pt-PT" sz="1400" dirty="0"/>
              <a:t> </a:t>
            </a:r>
            <a:r>
              <a:rPr lang="pt-PT" sz="1400" dirty="0" err="1"/>
              <a:t>Created</a:t>
            </a:r>
            <a:r>
              <a:rPr lang="pt-PT" sz="1400" dirty="0"/>
              <a:t> </a:t>
            </a:r>
            <a:r>
              <a:rPr lang="pt-PT" sz="1400" dirty="0" err="1"/>
              <a:t>on</a:t>
            </a:r>
            <a:r>
              <a:rPr lang="pt-PT" sz="1400" dirty="0"/>
              <a:t> demo </a:t>
            </a:r>
            <a:r>
              <a:rPr lang="pt-PT" sz="1400" b="1" dirty="0" err="1"/>
              <a:t>track_generator_Simulator</a:t>
            </a:r>
            <a:r>
              <a:rPr lang="pt-PT" sz="1400" dirty="0"/>
              <a:t>!! (</a:t>
            </a:r>
            <a:r>
              <a:rPr lang="pt-PT" sz="1400" dirty="0" err="1"/>
              <a:t>Only</a:t>
            </a:r>
            <a:r>
              <a:rPr lang="pt-PT" sz="1400" dirty="0"/>
              <a:t> </a:t>
            </a:r>
            <a:r>
              <a:rPr lang="pt-PT" sz="1400" dirty="0" err="1"/>
              <a:t>receives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Filename</a:t>
            </a:r>
            <a:r>
              <a:rPr lang="pt-PT" sz="1400" dirty="0"/>
              <a:t>)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DD8B7C-B87E-6141-9553-605441120AB0}"/>
              </a:ext>
            </a:extLst>
          </p:cNvPr>
          <p:cNvSpPr txBox="1"/>
          <p:nvPr/>
        </p:nvSpPr>
        <p:spPr>
          <a:xfrm>
            <a:off x="326571" y="3617294"/>
            <a:ext cx="14378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Specifies</a:t>
            </a:r>
            <a:r>
              <a:rPr lang="pt-PT" sz="1400" dirty="0"/>
              <a:t> </a:t>
            </a:r>
            <a:r>
              <a:rPr lang="pt-PT" sz="1400" dirty="0" err="1"/>
              <a:t>new</a:t>
            </a:r>
            <a:r>
              <a:rPr lang="pt-PT" sz="1400" dirty="0"/>
              <a:t> speed, </a:t>
            </a:r>
            <a:r>
              <a:rPr lang="pt-PT" sz="1400" dirty="0" err="1"/>
              <a:t>position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posx</a:t>
            </a:r>
            <a:r>
              <a:rPr lang="pt-PT" sz="1400" dirty="0"/>
              <a:t> </a:t>
            </a:r>
            <a:r>
              <a:rPr lang="pt-PT" sz="1400" dirty="0" err="1"/>
              <a:t>values</a:t>
            </a:r>
            <a:r>
              <a:rPr lang="pt-PT" sz="1400" dirty="0"/>
              <a:t> as </a:t>
            </a:r>
            <a:r>
              <a:rPr lang="pt-PT" sz="1400" dirty="0" err="1"/>
              <a:t>well</a:t>
            </a:r>
            <a:r>
              <a:rPr lang="pt-PT" sz="1400" dirty="0"/>
              <a:t> as </a:t>
            </a:r>
            <a:r>
              <a:rPr lang="pt-PT" sz="1400" dirty="0" err="1"/>
              <a:t>current</a:t>
            </a:r>
            <a:r>
              <a:rPr lang="pt-PT" sz="1400" dirty="0"/>
              <a:t> </a:t>
            </a:r>
            <a:r>
              <a:rPr lang="pt-PT" sz="1400" dirty="0" err="1"/>
              <a:t>lap</a:t>
            </a:r>
            <a:r>
              <a:rPr lang="pt-PT" sz="1400" dirty="0"/>
              <a:t>.</a:t>
            </a:r>
          </a:p>
          <a:p>
            <a:endParaRPr lang="pt-PT" sz="1400" dirty="0"/>
          </a:p>
          <a:p>
            <a:r>
              <a:rPr lang="pt-PT" sz="1400" dirty="0"/>
              <a:t>Also </a:t>
            </a:r>
            <a:r>
              <a:rPr lang="pt-PT" sz="1400" dirty="0" err="1"/>
              <a:t>specifies</a:t>
            </a:r>
            <a:r>
              <a:rPr lang="pt-PT" sz="1400" dirty="0"/>
              <a:t> </a:t>
            </a:r>
            <a:r>
              <a:rPr lang="pt-PT" sz="1400" dirty="0" err="1"/>
              <a:t>steering</a:t>
            </a:r>
            <a:r>
              <a:rPr lang="pt-PT" sz="1400" dirty="0"/>
              <a:t> Wheel, </a:t>
            </a:r>
            <a:r>
              <a:rPr lang="pt-PT" sz="1400" dirty="0" err="1"/>
              <a:t>speedometer</a:t>
            </a:r>
            <a:r>
              <a:rPr lang="pt-PT" sz="1400" dirty="0"/>
              <a:t>, </a:t>
            </a:r>
            <a:r>
              <a:rPr lang="pt-PT" sz="1400" dirty="0" err="1"/>
              <a:t>tachometer</a:t>
            </a:r>
            <a:r>
              <a:rPr lang="pt-PT" sz="1400" dirty="0"/>
              <a:t> </a:t>
            </a:r>
            <a:r>
              <a:rPr lang="pt-PT" sz="1400" dirty="0" err="1"/>
              <a:t>behaviour</a:t>
            </a:r>
            <a:endParaRPr lang="en-US" sz="1400" dirty="0"/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D364D2C-E388-6047-AB6D-23A677ACBB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5021" y="3047462"/>
            <a:ext cx="99120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1033CFA-0C82-9347-88B4-35CB755C4C76}"/>
              </a:ext>
            </a:extLst>
          </p:cNvPr>
          <p:cNvSpPr txBox="1"/>
          <p:nvPr/>
        </p:nvSpPr>
        <p:spPr>
          <a:xfrm>
            <a:off x="4809380" y="5336898"/>
            <a:ext cx="29472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Invokes API </a:t>
            </a:r>
            <a:r>
              <a:rPr lang="en-US" sz="1400" b="1" dirty="0" err="1"/>
              <a:t>startSimulation</a:t>
            </a:r>
            <a:r>
              <a:rPr lang="en-US" sz="1400" dirty="0"/>
              <a:t>(), to start the simulation( i.e. rendering the simulation) and </a:t>
            </a:r>
            <a:r>
              <a:rPr lang="en-US" sz="1400" b="1" dirty="0"/>
              <a:t>render() </a:t>
            </a:r>
            <a:r>
              <a:rPr lang="en-US" sz="1400" dirty="0"/>
              <a:t>of all widgets to update its status with PVS status!!! 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725D98D7-9903-984D-BD33-2B99118C321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18879" y="2601084"/>
            <a:ext cx="3073927" cy="2907074"/>
          </a:xfrm>
          <a:prstGeom prst="bentConnector3">
            <a:avLst>
              <a:gd name="adj1" fmla="val 1002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62936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737522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do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relate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– Demo 2 (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driving_simulator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62E8A-0865-514D-9674-03427CBD868C}"/>
              </a:ext>
            </a:extLst>
          </p:cNvPr>
          <p:cNvSpPr/>
          <p:nvPr/>
        </p:nvSpPr>
        <p:spPr>
          <a:xfrm>
            <a:off x="2950567" y="496200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CA85C8-D647-044B-9301-A3BED368C7D2}"/>
              </a:ext>
            </a:extLst>
          </p:cNvPr>
          <p:cNvSpPr/>
          <p:nvPr/>
        </p:nvSpPr>
        <p:spPr>
          <a:xfrm>
            <a:off x="5557950" y="496200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Sound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ADE95302-B20E-EA42-AB06-2831B354B372}"/>
              </a:ext>
            </a:extLst>
          </p:cNvPr>
          <p:cNvSpPr/>
          <p:nvPr/>
        </p:nvSpPr>
        <p:spPr>
          <a:xfrm>
            <a:off x="4636178" y="5132838"/>
            <a:ext cx="921772" cy="808281"/>
          </a:xfrm>
          <a:prstGeom prst="rightArrow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5B011-AD19-BD4A-AB6B-7EFA845A7A89}"/>
              </a:ext>
            </a:extLst>
          </p:cNvPr>
          <p:cNvSpPr txBox="1"/>
          <p:nvPr/>
        </p:nvSpPr>
        <p:spPr>
          <a:xfrm>
            <a:off x="3786436" y="6111956"/>
            <a:ext cx="281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Arcade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</a:t>
            </a:r>
            <a:r>
              <a:rPr lang="pt-PT" sz="1400" dirty="0" err="1"/>
              <a:t>invokes</a:t>
            </a:r>
            <a:r>
              <a:rPr lang="pt-PT" sz="1400" dirty="0"/>
              <a:t> </a:t>
            </a:r>
            <a:r>
              <a:rPr lang="pt-PT" sz="1400" dirty="0" err="1"/>
              <a:t>Sound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(Simulator </a:t>
            </a:r>
            <a:r>
              <a:rPr lang="pt-PT" sz="1400" dirty="0" err="1"/>
              <a:t>Audios</a:t>
            </a:r>
            <a:r>
              <a:rPr lang="pt-PT" sz="1400" dirty="0"/>
              <a:t>)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A7E3E2-E23C-EB4F-A0AB-C1CC3F80CC51}"/>
              </a:ext>
            </a:extLst>
          </p:cNvPr>
          <p:cNvSpPr/>
          <p:nvPr/>
        </p:nvSpPr>
        <p:spPr>
          <a:xfrm>
            <a:off x="4175953" y="2112771"/>
            <a:ext cx="1221967" cy="558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DrawGamepad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200571-15CF-3D4F-89A3-3CC4D883709E}"/>
              </a:ext>
            </a:extLst>
          </p:cNvPr>
          <p:cNvSpPr/>
          <p:nvPr/>
        </p:nvSpPr>
        <p:spPr>
          <a:xfrm>
            <a:off x="8879835" y="2112772"/>
            <a:ext cx="1427543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GamepadController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34C3B0-E479-8645-9F20-6EBDD418F979}"/>
              </a:ext>
            </a:extLst>
          </p:cNvPr>
          <p:cNvSpPr/>
          <p:nvPr/>
        </p:nvSpPr>
        <p:spPr>
          <a:xfrm>
            <a:off x="5544946" y="2112771"/>
            <a:ext cx="1474946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GyroscopeController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ECC599-8EC3-2A4F-96A2-2A951F098087}"/>
              </a:ext>
            </a:extLst>
          </p:cNvPr>
          <p:cNvSpPr/>
          <p:nvPr/>
        </p:nvSpPr>
        <p:spPr>
          <a:xfrm>
            <a:off x="7170780" y="2112771"/>
            <a:ext cx="1558167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 err="1">
                <a:solidFill>
                  <a:sysClr val="windowText" lastClr="000000"/>
                </a:solidFill>
              </a:rPr>
              <a:t>VirtualKeypadController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C3BBDB-C5A9-E74E-B71F-A4C37EF004B8}"/>
              </a:ext>
            </a:extLst>
          </p:cNvPr>
          <p:cNvSpPr/>
          <p:nvPr/>
        </p:nvSpPr>
        <p:spPr>
          <a:xfrm>
            <a:off x="8467692" y="299877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SteeringWheel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A63D10-81BC-3042-88FE-79681061DEFB}"/>
              </a:ext>
            </a:extLst>
          </p:cNvPr>
          <p:cNvSpPr/>
          <p:nvPr/>
        </p:nvSpPr>
        <p:spPr>
          <a:xfrm>
            <a:off x="8467692" y="4252532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Speedometer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BE0C4E-3D6A-3F4C-A78A-FB881803A652}"/>
              </a:ext>
            </a:extLst>
          </p:cNvPr>
          <p:cNvSpPr/>
          <p:nvPr/>
        </p:nvSpPr>
        <p:spPr>
          <a:xfrm>
            <a:off x="8467692" y="5506287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Tachometer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963139-FED1-504A-A1DD-A1CDA1500CD0}"/>
              </a:ext>
            </a:extLst>
          </p:cNvPr>
          <p:cNvSpPr/>
          <p:nvPr/>
        </p:nvSpPr>
        <p:spPr>
          <a:xfrm>
            <a:off x="1655165" y="1765260"/>
            <a:ext cx="1121228" cy="739455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Index.js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46AECF-FF46-E344-9B22-BEF2226E17CA}"/>
              </a:ext>
            </a:extLst>
          </p:cNvPr>
          <p:cNvSpPr/>
          <p:nvPr/>
        </p:nvSpPr>
        <p:spPr>
          <a:xfrm>
            <a:off x="385326" y="1765260"/>
            <a:ext cx="1036141" cy="751728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main.pvs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6EF2FF1-2BBB-5E4A-93EA-C7FB419E357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54441" y="3028803"/>
            <a:ext cx="1294742" cy="271111"/>
          </a:xfrm>
          <a:prstGeom prst="bentConnector3">
            <a:avLst>
              <a:gd name="adj1" fmla="val 1004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ADD8B7C-B87E-6141-9553-605441120AB0}"/>
              </a:ext>
            </a:extLst>
          </p:cNvPr>
          <p:cNvSpPr txBox="1"/>
          <p:nvPr/>
        </p:nvSpPr>
        <p:spPr>
          <a:xfrm>
            <a:off x="172882" y="4305871"/>
            <a:ext cx="14378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Specifies</a:t>
            </a:r>
            <a:r>
              <a:rPr lang="pt-PT" sz="1400" dirty="0"/>
              <a:t> </a:t>
            </a:r>
            <a:r>
              <a:rPr lang="pt-PT" sz="1400" dirty="0" err="1"/>
              <a:t>new</a:t>
            </a:r>
            <a:r>
              <a:rPr lang="pt-PT" sz="1400" dirty="0"/>
              <a:t> speed, </a:t>
            </a:r>
            <a:r>
              <a:rPr lang="pt-PT" sz="1400" dirty="0" err="1"/>
              <a:t>position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posx</a:t>
            </a:r>
            <a:r>
              <a:rPr lang="pt-PT" sz="1400" dirty="0"/>
              <a:t> </a:t>
            </a:r>
            <a:r>
              <a:rPr lang="pt-PT" sz="1400" dirty="0" err="1"/>
              <a:t>values</a:t>
            </a:r>
            <a:r>
              <a:rPr lang="pt-PT" sz="1400" dirty="0"/>
              <a:t> as </a:t>
            </a:r>
            <a:r>
              <a:rPr lang="pt-PT" sz="1400" dirty="0" err="1"/>
              <a:t>well</a:t>
            </a:r>
            <a:r>
              <a:rPr lang="pt-PT" sz="1400" dirty="0"/>
              <a:t> as </a:t>
            </a:r>
            <a:r>
              <a:rPr lang="pt-PT" sz="1400" dirty="0" err="1"/>
              <a:t>current</a:t>
            </a:r>
            <a:r>
              <a:rPr lang="pt-PT" sz="1400" dirty="0"/>
              <a:t> </a:t>
            </a:r>
            <a:r>
              <a:rPr lang="pt-PT" sz="1400" dirty="0" err="1"/>
              <a:t>lap</a:t>
            </a:r>
            <a:r>
              <a:rPr lang="pt-PT" sz="1400" dirty="0"/>
              <a:t>.</a:t>
            </a:r>
          </a:p>
          <a:p>
            <a:endParaRPr lang="pt-PT" sz="1400" dirty="0"/>
          </a:p>
          <a:p>
            <a:r>
              <a:rPr lang="pt-PT" sz="1400" dirty="0"/>
              <a:t>Also </a:t>
            </a:r>
            <a:r>
              <a:rPr lang="pt-PT" sz="1400" dirty="0" err="1"/>
              <a:t>specifies</a:t>
            </a:r>
            <a:r>
              <a:rPr lang="pt-PT" sz="1400" dirty="0"/>
              <a:t> </a:t>
            </a:r>
            <a:r>
              <a:rPr lang="pt-PT" sz="1400" dirty="0" err="1"/>
              <a:t>steering</a:t>
            </a:r>
            <a:r>
              <a:rPr lang="pt-PT" sz="1400" dirty="0"/>
              <a:t> Wheel, </a:t>
            </a:r>
            <a:r>
              <a:rPr lang="pt-PT" sz="1400" dirty="0" err="1"/>
              <a:t>speedometer</a:t>
            </a:r>
            <a:r>
              <a:rPr lang="pt-PT" sz="1400" dirty="0"/>
              <a:t>, </a:t>
            </a:r>
            <a:r>
              <a:rPr lang="pt-PT" sz="1400" dirty="0" err="1"/>
              <a:t>tachometer</a:t>
            </a:r>
            <a:r>
              <a:rPr lang="pt-PT" sz="1400" dirty="0"/>
              <a:t> </a:t>
            </a:r>
            <a:r>
              <a:rPr lang="pt-PT" sz="1400" dirty="0" err="1"/>
              <a:t>behaviour</a:t>
            </a:r>
            <a:endParaRPr lang="en-US" sz="1400" dirty="0"/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D364D2C-E388-6047-AB6D-23A677ACBB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-240262" y="3440715"/>
            <a:ext cx="187200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1ACB8E2-DC0B-8A4F-A079-A6270C330D46}"/>
              </a:ext>
            </a:extLst>
          </p:cNvPr>
          <p:cNvSpPr/>
          <p:nvPr/>
        </p:nvSpPr>
        <p:spPr>
          <a:xfrm>
            <a:off x="2536352" y="3405254"/>
            <a:ext cx="1291610" cy="812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ysClr val="windowText" lastClr="000000"/>
                </a:solidFill>
              </a:rPr>
              <a:t>Customization</a:t>
            </a:r>
            <a:endParaRPr lang="pt-PT" sz="1400" dirty="0">
              <a:solidFill>
                <a:sysClr val="windowText" lastClr="0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B0F075-1067-1C4C-B042-FBAFF8A01B92}"/>
              </a:ext>
            </a:extLst>
          </p:cNvPr>
          <p:cNvSpPr/>
          <p:nvPr/>
        </p:nvSpPr>
        <p:spPr>
          <a:xfrm>
            <a:off x="4232830" y="3419377"/>
            <a:ext cx="1487185" cy="812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ysClr val="windowText" lastClr="000000"/>
                </a:solidFill>
              </a:rPr>
              <a:t>TrackGenerator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1BAB65D7-7F42-A340-9FB7-7481D4ABF0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30822" y="4597164"/>
            <a:ext cx="729674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4347B725-A88D-1649-9B20-96681620DD5B}"/>
              </a:ext>
            </a:extLst>
          </p:cNvPr>
          <p:cNvCxnSpPr>
            <a:cxnSpLocks/>
          </p:cNvCxnSpPr>
          <p:nvPr/>
        </p:nvCxnSpPr>
        <p:spPr>
          <a:xfrm rot="10800000" flipH="1">
            <a:off x="3842274" y="3857444"/>
            <a:ext cx="432000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1998F457-16C6-B447-BE8D-4D457EDBC5BD}"/>
              </a:ext>
            </a:extLst>
          </p:cNvPr>
          <p:cNvCxnSpPr>
            <a:cxnSpLocks/>
            <a:stCxn id="36" idx="0"/>
          </p:cNvCxnSpPr>
          <p:nvPr/>
        </p:nvCxnSpPr>
        <p:spPr>
          <a:xfrm rot="5400000" flipH="1" flipV="1">
            <a:off x="5721165" y="658728"/>
            <a:ext cx="207519" cy="52855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3E9815E-0D83-6440-951C-289B7137B32D}"/>
              </a:ext>
            </a:extLst>
          </p:cNvPr>
          <p:cNvSpPr txBox="1"/>
          <p:nvPr/>
        </p:nvSpPr>
        <p:spPr>
          <a:xfrm>
            <a:off x="4162477" y="2900652"/>
            <a:ext cx="3126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Re-renderiza</a:t>
            </a:r>
            <a:r>
              <a:rPr lang="pt-PT" sz="1400" dirty="0"/>
              <a:t> </a:t>
            </a:r>
            <a:r>
              <a:rPr lang="pt-PT" sz="1400" dirty="0" err="1"/>
              <a:t>widgets</a:t>
            </a:r>
            <a:r>
              <a:rPr lang="pt-PT" sz="1400" dirty="0"/>
              <a:t> com novos valores </a:t>
            </a:r>
            <a:endParaRPr lang="en-US" sz="1400" dirty="0"/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1435937E-F225-244F-8CAC-175FBCE5200F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080075" y="2392136"/>
            <a:ext cx="1095878" cy="1012730"/>
          </a:xfrm>
          <a:prstGeom prst="bentConnector3">
            <a:avLst>
              <a:gd name="adj1" fmla="val 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1554183-637C-C84C-8EFE-F7920E6FBD6D}"/>
              </a:ext>
            </a:extLst>
          </p:cNvPr>
          <p:cNvSpPr txBox="1"/>
          <p:nvPr/>
        </p:nvSpPr>
        <p:spPr>
          <a:xfrm>
            <a:off x="4580121" y="4262590"/>
            <a:ext cx="1526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Insert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Filename</a:t>
            </a:r>
            <a:r>
              <a:rPr lang="pt-PT" sz="1400" dirty="0"/>
              <a:t> </a:t>
            </a:r>
            <a:r>
              <a:rPr lang="pt-PT" sz="1400" dirty="0" err="1"/>
              <a:t>created</a:t>
            </a:r>
            <a:endParaRPr lang="en-US" sz="1400" dirty="0"/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6EB4404B-4093-244A-AADB-4ECFFC53868B}"/>
              </a:ext>
            </a:extLst>
          </p:cNvPr>
          <p:cNvCxnSpPr>
            <a:cxnSpLocks/>
            <a:endCxn id="29" idx="3"/>
          </p:cNvCxnSpPr>
          <p:nvPr/>
        </p:nvCxnSpPr>
        <p:spPr>
          <a:xfrm>
            <a:off x="2776393" y="1906846"/>
            <a:ext cx="7530985" cy="1636217"/>
          </a:xfrm>
          <a:prstGeom prst="bentConnector3">
            <a:avLst>
              <a:gd name="adj1" fmla="val 1030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6FD40C5-9FE0-5D4A-8102-D2C83740349A}"/>
              </a:ext>
            </a:extLst>
          </p:cNvPr>
          <p:cNvSpPr txBox="1"/>
          <p:nvPr/>
        </p:nvSpPr>
        <p:spPr>
          <a:xfrm>
            <a:off x="2776393" y="1638691"/>
            <a:ext cx="8211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Renders</a:t>
            </a:r>
            <a:r>
              <a:rPr lang="pt-PT" sz="1400" dirty="0"/>
              <a:t> </a:t>
            </a:r>
            <a:r>
              <a:rPr lang="pt-PT" sz="1400" dirty="0" err="1"/>
              <a:t>widgets</a:t>
            </a:r>
            <a:r>
              <a:rPr lang="pt-PT" sz="1400" dirty="0"/>
              <a:t> </a:t>
            </a:r>
            <a:r>
              <a:rPr lang="pt-PT" sz="1400" dirty="0" err="1"/>
              <a:t>with</a:t>
            </a:r>
            <a:r>
              <a:rPr lang="pt-PT" sz="1400" dirty="0"/>
              <a:t> </a:t>
            </a:r>
            <a:r>
              <a:rPr lang="pt-PT" sz="1400" i="1" dirty="0" err="1"/>
              <a:t>default</a:t>
            </a:r>
            <a:r>
              <a:rPr lang="pt-PT" sz="1400" i="1" dirty="0"/>
              <a:t> </a:t>
            </a:r>
            <a:r>
              <a:rPr lang="pt-PT" sz="1400" i="1" dirty="0" err="1"/>
              <a:t>values</a:t>
            </a:r>
            <a:r>
              <a:rPr lang="pt-PT" sz="1400" i="1" dirty="0"/>
              <a:t> </a:t>
            </a:r>
            <a:r>
              <a:rPr lang="pt-PT" sz="1400" i="1" dirty="0" err="1"/>
              <a:t>and</a:t>
            </a:r>
            <a:r>
              <a:rPr lang="pt-PT" sz="1400" i="1" dirty="0"/>
              <a:t> </a:t>
            </a:r>
            <a:r>
              <a:rPr lang="pt-PT" sz="1400" i="1" dirty="0" err="1"/>
              <a:t>invokes</a:t>
            </a:r>
            <a:r>
              <a:rPr lang="pt-PT" sz="1400" i="1" dirty="0"/>
              <a:t> </a:t>
            </a:r>
            <a:r>
              <a:rPr lang="pt-PT" sz="1400" i="1" dirty="0" err="1"/>
              <a:t>method</a:t>
            </a:r>
            <a:r>
              <a:rPr lang="pt-PT" sz="1400" i="1" dirty="0"/>
              <a:t> </a:t>
            </a:r>
            <a:r>
              <a:rPr lang="en-US" sz="1400" b="1" dirty="0" err="1"/>
              <a:t>car.customization.setLastRenderingDiv</a:t>
            </a:r>
            <a:r>
              <a:rPr lang="en-US" sz="1400" b="1" dirty="0"/>
              <a:t>("gauge");</a:t>
            </a:r>
            <a:r>
              <a:rPr lang="pt-PT" sz="1400" b="1" dirty="0"/>
              <a:t> </a:t>
            </a:r>
            <a:endParaRPr lang="en-US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61CD46-CDCC-1448-81DB-79EF7DC73409}"/>
              </a:ext>
            </a:extLst>
          </p:cNvPr>
          <p:cNvSpPr txBox="1"/>
          <p:nvPr/>
        </p:nvSpPr>
        <p:spPr>
          <a:xfrm>
            <a:off x="2040493" y="4273999"/>
            <a:ext cx="2199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 err="1"/>
              <a:t>onEnd</a:t>
            </a:r>
            <a:r>
              <a:rPr lang="pt-PT" sz="1200" dirty="0"/>
              <a:t> </a:t>
            </a:r>
            <a:r>
              <a:rPr lang="pt-PT" sz="1200" dirty="0" err="1"/>
              <a:t>event</a:t>
            </a:r>
            <a:r>
              <a:rPr lang="pt-PT" sz="1200" dirty="0"/>
              <a:t> </a:t>
            </a:r>
            <a:r>
              <a:rPr lang="pt-PT" sz="1200" dirty="0" err="1"/>
              <a:t>triggers</a:t>
            </a:r>
            <a:r>
              <a:rPr lang="pt-PT" sz="1200" dirty="0"/>
              <a:t> </a:t>
            </a:r>
            <a:r>
              <a:rPr lang="pt-PT" sz="1200" dirty="0" err="1"/>
              <a:t>all</a:t>
            </a:r>
            <a:r>
              <a:rPr lang="pt-PT" sz="1200" dirty="0"/>
              <a:t> </a:t>
            </a:r>
            <a:r>
              <a:rPr lang="pt-PT" sz="1200" dirty="0" err="1"/>
              <a:t>widgets</a:t>
            </a:r>
            <a:r>
              <a:rPr lang="pt-PT" sz="1200" dirty="0"/>
              <a:t> </a:t>
            </a:r>
            <a:r>
              <a:rPr lang="pt-PT" sz="1200" dirty="0" err="1"/>
              <a:t>constructors</a:t>
            </a:r>
            <a:r>
              <a:rPr lang="pt-PT" sz="1200" dirty="0"/>
              <a:t> </a:t>
            </a:r>
            <a:r>
              <a:rPr lang="pt-PT" sz="1200" dirty="0" err="1"/>
              <a:t>invocations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F2AD7B-D6F4-924F-93F2-92ED02010DF3}"/>
              </a:ext>
            </a:extLst>
          </p:cNvPr>
          <p:cNvSpPr txBox="1"/>
          <p:nvPr/>
        </p:nvSpPr>
        <p:spPr>
          <a:xfrm>
            <a:off x="944289" y="2639041"/>
            <a:ext cx="127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Invoked method </a:t>
            </a:r>
            <a:r>
              <a:rPr lang="en-US" sz="1200" b="1" dirty="0" err="1"/>
              <a:t>setInitRenderingDiv</a:t>
            </a:r>
            <a:r>
              <a:rPr lang="en-US" sz="1200" b="1" dirty="0"/>
              <a:t>(</a:t>
            </a:r>
            <a:r>
              <a:rPr lang="en-US" sz="1200" b="1" dirty="0" err="1"/>
              <a:t>initWindowCSSValues</a:t>
            </a:r>
            <a:r>
              <a:rPr lang="en-US" sz="1200" b="1" dirty="0"/>
              <a:t>);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D1E4D6-1359-5949-A499-22651CE735F8}"/>
              </a:ext>
            </a:extLst>
          </p:cNvPr>
          <p:cNvSpPr txBox="1"/>
          <p:nvPr/>
        </p:nvSpPr>
        <p:spPr>
          <a:xfrm>
            <a:off x="5716889" y="3326020"/>
            <a:ext cx="27786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Invokes methods </a:t>
            </a:r>
            <a:r>
              <a:rPr lang="en-US" sz="1100" b="1" dirty="0"/>
              <a:t>sliders=</a:t>
            </a:r>
            <a:r>
              <a:rPr lang="en-US" sz="1100" b="1" dirty="0" err="1"/>
              <a:t>car.customization.rangeEvents</a:t>
            </a:r>
            <a:r>
              <a:rPr lang="en-US" sz="1100" b="1" dirty="0"/>
              <a:t>(sliders); </a:t>
            </a:r>
            <a:r>
              <a:rPr lang="pt-PT" sz="1100" b="1" dirty="0"/>
              <a:t> </a:t>
            </a:r>
            <a:r>
              <a:rPr lang="pt-PT" sz="1100" dirty="0" err="1"/>
              <a:t>And</a:t>
            </a:r>
            <a:r>
              <a:rPr lang="en-US" sz="1100" dirty="0"/>
              <a:t> </a:t>
            </a:r>
            <a:r>
              <a:rPr lang="en-US" sz="1100" b="1" dirty="0" err="1"/>
              <a:t>car.customization.endRange</a:t>
            </a:r>
            <a:r>
              <a:rPr lang="en-US" sz="1100" b="1" dirty="0"/>
              <a:t>(initalPVSState,onMessageReceived,car,reRenderedWindowCSSValues,sliders,steeringWheel);</a:t>
            </a:r>
          </a:p>
        </p:txBody>
      </p:sp>
    </p:spTree>
    <p:extLst>
      <p:ext uri="{BB962C8B-B14F-4D97-AF65-F5344CB8AC3E}">
        <p14:creationId xmlns:p14="http://schemas.microsoft.com/office/powerpoint/2010/main" val="286058850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10296654" cy="696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Interactions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PVS/JS</a:t>
            </a:r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79712" cy="818224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A1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963139-FED1-504A-A1DD-A1CDA1500CD0}"/>
              </a:ext>
            </a:extLst>
          </p:cNvPr>
          <p:cNvSpPr/>
          <p:nvPr/>
        </p:nvSpPr>
        <p:spPr>
          <a:xfrm>
            <a:off x="1455612" y="2072924"/>
            <a:ext cx="1121228" cy="739455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Index.js</a:t>
            </a:r>
            <a:r>
              <a:rPr lang="pt-PT" sz="1400" dirty="0">
                <a:solidFill>
                  <a:schemeClr val="bg1"/>
                </a:solidFill>
              </a:rPr>
              <a:t> (Demo 1)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6EB4404B-4093-244A-AADB-4ECFFC53868B}"/>
              </a:ext>
            </a:extLst>
          </p:cNvPr>
          <p:cNvCxnSpPr>
            <a:cxnSpLocks/>
          </p:cNvCxnSpPr>
          <p:nvPr/>
        </p:nvCxnSpPr>
        <p:spPr>
          <a:xfrm>
            <a:off x="2574359" y="2404759"/>
            <a:ext cx="2123362" cy="4076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6FD40C5-9FE0-5D4A-8102-D2C83740349A}"/>
              </a:ext>
            </a:extLst>
          </p:cNvPr>
          <p:cNvSpPr txBox="1"/>
          <p:nvPr/>
        </p:nvSpPr>
        <p:spPr>
          <a:xfrm>
            <a:off x="675955" y="3638273"/>
            <a:ext cx="30039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Create</a:t>
            </a:r>
            <a:r>
              <a:rPr lang="pt-PT" sz="1400" dirty="0"/>
              <a:t> </a:t>
            </a:r>
            <a:r>
              <a:rPr lang="pt-PT" sz="1400" dirty="0" err="1"/>
              <a:t>all</a:t>
            </a:r>
            <a:r>
              <a:rPr lang="pt-PT" sz="1400" dirty="0"/>
              <a:t> </a:t>
            </a:r>
            <a:r>
              <a:rPr lang="pt-PT" sz="1400" dirty="0" err="1"/>
              <a:t>interactions</a:t>
            </a:r>
            <a:r>
              <a:rPr lang="pt-PT" sz="1400" dirty="0"/>
              <a:t>/ </a:t>
            </a:r>
            <a:r>
              <a:rPr lang="pt-PT" sz="1400" dirty="0" err="1"/>
              <a:t>buttons</a:t>
            </a:r>
            <a:r>
              <a:rPr lang="pt-PT" sz="1400" dirty="0"/>
              <a:t> </a:t>
            </a:r>
            <a:r>
              <a:rPr lang="pt-PT" sz="1400" dirty="0" err="1"/>
              <a:t>whose</a:t>
            </a:r>
            <a:r>
              <a:rPr lang="pt-PT" sz="1400" dirty="0"/>
              <a:t> </a:t>
            </a:r>
            <a:r>
              <a:rPr lang="pt-PT" sz="1400" dirty="0" err="1"/>
              <a:t>specification</a:t>
            </a:r>
            <a:r>
              <a:rPr lang="pt-PT" sz="1400" dirty="0"/>
              <a:t> </a:t>
            </a:r>
            <a:r>
              <a:rPr lang="pt-PT" sz="1400" dirty="0" err="1"/>
              <a:t>is</a:t>
            </a:r>
            <a:r>
              <a:rPr lang="pt-PT" sz="1400" dirty="0"/>
              <a:t> </a:t>
            </a:r>
            <a:r>
              <a:rPr lang="pt-PT" sz="1400" dirty="0" err="1"/>
              <a:t>available</a:t>
            </a:r>
            <a:r>
              <a:rPr lang="pt-PT" sz="1400" dirty="0"/>
              <a:t> </a:t>
            </a:r>
            <a:r>
              <a:rPr lang="pt-PT" sz="1400" dirty="0" err="1"/>
              <a:t>at</a:t>
            </a:r>
            <a:r>
              <a:rPr lang="pt-PT" sz="1400" dirty="0"/>
              <a:t> </a:t>
            </a:r>
            <a:r>
              <a:rPr lang="pt-PT" sz="1400" dirty="0" err="1"/>
              <a:t>main.pvs</a:t>
            </a:r>
            <a:r>
              <a:rPr lang="pt-PT" sz="1400" dirty="0"/>
              <a:t> file</a:t>
            </a: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D01443-18D9-6545-8FBD-67704738F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0" t="8386" r="36738" b="27528"/>
          <a:stretch/>
        </p:blipFill>
        <p:spPr>
          <a:xfrm>
            <a:off x="4697721" y="1786132"/>
            <a:ext cx="5058698" cy="46468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2969EFB-39A5-324C-BB81-BCDC32F41C22}"/>
              </a:ext>
            </a:extLst>
          </p:cNvPr>
          <p:cNvSpPr/>
          <p:nvPr/>
        </p:nvSpPr>
        <p:spPr>
          <a:xfrm>
            <a:off x="1370421" y="4796357"/>
            <a:ext cx="1291610" cy="812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ysClr val="windowText" lastClr="000000"/>
                </a:solidFill>
              </a:rPr>
              <a:t>Customization</a:t>
            </a:r>
            <a:r>
              <a:rPr lang="pt-PT" sz="1400" dirty="0">
                <a:solidFill>
                  <a:sysClr val="windowText" lastClr="000000"/>
                </a:solidFill>
              </a:rPr>
              <a:t> (Demo 2)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7225A7C8-1C44-CE48-91E4-77647041F1A3}"/>
              </a:ext>
            </a:extLst>
          </p:cNvPr>
          <p:cNvCxnSpPr>
            <a:cxnSpLocks/>
          </p:cNvCxnSpPr>
          <p:nvPr/>
        </p:nvCxnSpPr>
        <p:spPr>
          <a:xfrm>
            <a:off x="2662031" y="5202832"/>
            <a:ext cx="2035690" cy="4064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508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10296654" cy="696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TrackGenerator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Optional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Fields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I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79712" cy="818224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A2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D2CCB-4766-0246-A08C-5E8C5F221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6" t="7936" r="19941" b="39750"/>
          <a:stretch/>
        </p:blipFill>
        <p:spPr>
          <a:xfrm>
            <a:off x="2952673" y="1786132"/>
            <a:ext cx="6286653" cy="3309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9BB73E-FB34-D74E-B938-68A2B63A2E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6" t="61713" r="19941" b="11588"/>
          <a:stretch/>
        </p:blipFill>
        <p:spPr>
          <a:xfrm>
            <a:off x="2952672" y="5095985"/>
            <a:ext cx="6286653" cy="168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40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10296654" cy="696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TrackGenerator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Optional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Fields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II</a:t>
            </a:r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79712" cy="818224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A2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0C1711-BE9C-104B-9585-69DD4D395C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7" t="7725" r="20561" b="11481"/>
          <a:stretch/>
        </p:blipFill>
        <p:spPr>
          <a:xfrm>
            <a:off x="1040921" y="1670059"/>
            <a:ext cx="6321927" cy="51403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3F3CE-E010-DE48-B2CD-D6E3342AC7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75306" r="62250" b="7393"/>
          <a:stretch/>
        </p:blipFill>
        <p:spPr>
          <a:xfrm>
            <a:off x="7382976" y="1670059"/>
            <a:ext cx="3180226" cy="168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49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10296654" cy="696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Arcade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Optional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Fields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I</a:t>
            </a:r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79712" cy="818224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A3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C435B-ABF7-2A4C-A1F5-B8818B895999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5" t="8387" r="46150" b="24946"/>
          <a:stretch/>
        </p:blipFill>
        <p:spPr>
          <a:xfrm>
            <a:off x="3454390" y="1604742"/>
            <a:ext cx="4680000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88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1" y="3973585"/>
            <a:ext cx="4437148" cy="218114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171892" y="2227982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Initial Demo 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vs 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1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(More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4081C9-4E19-9046-B015-5D7FF6DB19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5" r="25099" b="15873"/>
          <a:stretch/>
        </p:blipFill>
        <p:spPr>
          <a:xfrm>
            <a:off x="4648459" y="2103188"/>
            <a:ext cx="6807079" cy="43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045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469948" y="1544642"/>
            <a:ext cx="1252104" cy="1136412"/>
            <a:chOff x="1585912" y="819150"/>
            <a:chExt cx="5143500" cy="4668265"/>
          </a:xfrm>
        </p:grpSpPr>
        <p:sp>
          <p:nvSpPr>
            <p:cNvPr id="10" name="Diamond 9"/>
            <p:cNvSpPr/>
            <p:nvPr/>
          </p:nvSpPr>
          <p:spPr>
            <a:xfrm>
              <a:off x="1585912" y="2687065"/>
              <a:ext cx="5143500" cy="280035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243137" y="2687065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/>
            <p:cNvSpPr/>
            <p:nvPr/>
          </p:nvSpPr>
          <p:spPr>
            <a:xfrm>
              <a:off x="1585912" y="1753108"/>
              <a:ext cx="5143500" cy="280035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243137" y="1753108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iamond 13"/>
            <p:cNvSpPr/>
            <p:nvPr/>
          </p:nvSpPr>
          <p:spPr>
            <a:xfrm>
              <a:off x="1585912" y="819150"/>
              <a:ext cx="5143500" cy="2800350"/>
            </a:xfrm>
            <a:prstGeom prst="diamond">
              <a:avLst/>
            </a:prstGeom>
            <a:solidFill>
              <a:srgbClr val="23B4FF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1754155" y="3074209"/>
            <a:ext cx="9305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Raleway" charset="0"/>
                <a:ea typeface="Raleway" charset="0"/>
                <a:cs typeface="Raleway" charset="0"/>
              </a:rPr>
              <a:t>MSc Pre-dissertation Workshop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413707" y="5687575"/>
            <a:ext cx="36461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Co-Advisor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: Paolo Masci</a:t>
            </a:r>
          </a:p>
        </p:txBody>
      </p:sp>
      <p:sp>
        <p:nvSpPr>
          <p:cNvPr id="9" name="Rectangle 8"/>
          <p:cNvSpPr/>
          <p:nvPr/>
        </p:nvSpPr>
        <p:spPr>
          <a:xfrm>
            <a:off x="4439863" y="4794543"/>
            <a:ext cx="33122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Jun 07</a:t>
            </a:r>
            <a:r>
              <a:rPr lang="en-US" sz="2800" baseline="30000" dirty="0">
                <a:latin typeface="Raleway" charset="0"/>
                <a:ea typeface="Raleway" charset="0"/>
                <a:cs typeface="Raleway" charset="0"/>
              </a:rPr>
              <a:t>th</a:t>
            </a:r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, 2018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06555" y="4022979"/>
            <a:ext cx="86836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" charset="0"/>
                <a:ea typeface="Raleway" charset="0"/>
                <a:cs typeface="Raleway" charset="0"/>
              </a:rPr>
              <a:t>2D Arcade Racing Game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06555" y="5687576"/>
            <a:ext cx="4636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Advisor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: José Creissac Campos</a:t>
            </a: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E96E17-B749-224B-96A0-0FD62E5D16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1" r="25297" b="16191"/>
          <a:stretch/>
        </p:blipFill>
        <p:spPr>
          <a:xfrm>
            <a:off x="4648458" y="2120548"/>
            <a:ext cx="6807079" cy="43197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1" y="3973585"/>
            <a:ext cx="4437148" cy="218114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4721474-A9D0-0F42-8DF5-A4D3967FC777}"/>
              </a:ext>
            </a:extLst>
          </p:cNvPr>
          <p:cNvSpPr txBox="1">
            <a:spLocks/>
          </p:cNvSpPr>
          <p:nvPr/>
        </p:nvSpPr>
        <p:spPr>
          <a:xfrm>
            <a:off x="-171892" y="2227982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Initial Demo 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vs 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1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(More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648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16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460977" y="2130010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2F1822E-2D33-CB43-A1AA-B33B1BD39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8" y="1709059"/>
            <a:ext cx="6836229" cy="505945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9DDE37B9-1B59-A44E-98C2-57D04BBEADA9}"/>
              </a:ext>
            </a:extLst>
          </p:cNvPr>
          <p:cNvSpPr txBox="1">
            <a:spLocks/>
          </p:cNvSpPr>
          <p:nvPr/>
        </p:nvSpPr>
        <p:spPr>
          <a:xfrm>
            <a:off x="1038183" y="3095673"/>
            <a:ext cx="2275464" cy="482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Steps 1-2-3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99372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17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460977" y="2130010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DDE37B9-1B59-A44E-98C2-57D04BBEADA9}"/>
              </a:ext>
            </a:extLst>
          </p:cNvPr>
          <p:cNvSpPr txBox="1">
            <a:spLocks/>
          </p:cNvSpPr>
          <p:nvPr/>
        </p:nvSpPr>
        <p:spPr>
          <a:xfrm>
            <a:off x="1038183" y="3095673"/>
            <a:ext cx="2275464" cy="482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Steps 4-5-6-7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E19C90-5C01-EE4D-8EBB-1F3C92157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921" y="1696065"/>
            <a:ext cx="4246257" cy="51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665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18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460977" y="2130010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DDE37B9-1B59-A44E-98C2-57D04BBEADA9}"/>
              </a:ext>
            </a:extLst>
          </p:cNvPr>
          <p:cNvSpPr txBox="1">
            <a:spLocks/>
          </p:cNvSpPr>
          <p:nvPr/>
        </p:nvSpPr>
        <p:spPr>
          <a:xfrm>
            <a:off x="1038183" y="3095673"/>
            <a:ext cx="2275464" cy="482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Steps 8-9-10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E7E9DE-2B96-8544-81A3-8570286C6A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5"/>
          <a:stretch/>
        </p:blipFill>
        <p:spPr>
          <a:xfrm>
            <a:off x="5338916" y="1696065"/>
            <a:ext cx="3967316" cy="505869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D6F3C1C-E3C3-E644-AA7C-7E110A33B2BC}"/>
              </a:ext>
            </a:extLst>
          </p:cNvPr>
          <p:cNvSpPr txBox="1">
            <a:spLocks/>
          </p:cNvSpPr>
          <p:nvPr/>
        </p:nvSpPr>
        <p:spPr>
          <a:xfrm>
            <a:off x="1038183" y="4577610"/>
            <a:ext cx="2275464" cy="11685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 11 (Final) Customization Widget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F46C4ED-C4D7-3741-AF8A-43A63554A6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43" r="80377"/>
          <a:stretch/>
        </p:blipFill>
        <p:spPr>
          <a:xfrm>
            <a:off x="1334509" y="5574889"/>
            <a:ext cx="1979138" cy="117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5477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19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171892" y="2227982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 – After Configurations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F1D0C-AC51-5B40-B1E7-D4DA1DB4C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7" r="25297" b="10000"/>
          <a:stretch/>
        </p:blipFill>
        <p:spPr>
          <a:xfrm>
            <a:off x="4582886" y="1817915"/>
            <a:ext cx="6404859" cy="43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3653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13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171892" y="2227982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 – After Configurations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F1D0C-AC51-5B40-B1E7-D4DA1DB4C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7" r="25297" b="10000"/>
          <a:stretch/>
        </p:blipFill>
        <p:spPr>
          <a:xfrm>
            <a:off x="399826" y="0"/>
            <a:ext cx="11392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0921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5854625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2D Arcade Racing Demos in Progress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20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53728" y="2106823"/>
            <a:ext cx="74845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Simulator Final Version</a:t>
            </a:r>
          </a:p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 (More Conscious User – Fill all Optional Fields </a:t>
            </a:r>
          </a:p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on index.js)</a:t>
            </a:r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4751" y="6490173"/>
            <a:ext cx="113756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Based on Demos: Outrun (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4"/>
              </a:rPr>
              <a:t>https://codeincomplete.com/games/racer/v4-final/)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and 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RacerJS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(https://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onaluf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RacerJS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algn="ctr"/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6570" y="3203125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Available at: 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/zecarlos94/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-web/tree/gaming/examples/demos/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arcade_game_simulator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2EEE94-9D78-D54A-A6CB-5527869E9109}"/>
              </a:ext>
            </a:extLst>
          </p:cNvPr>
          <p:cNvSpPr/>
          <p:nvPr/>
        </p:nvSpPr>
        <p:spPr>
          <a:xfrm>
            <a:off x="2520298" y="3984874"/>
            <a:ext cx="74845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Simulator Final Version</a:t>
            </a:r>
          </a:p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 (Less Conscious User – Fill all Inputs)</a:t>
            </a:r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E3F93-A2BD-4144-A1D1-6BE8CFD64884}"/>
              </a:ext>
            </a:extLst>
          </p:cNvPr>
          <p:cNvSpPr/>
          <p:nvPr/>
        </p:nvSpPr>
        <p:spPr>
          <a:xfrm>
            <a:off x="166569" y="5129801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Available at: 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/zecarlos94/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-web/tree/gaming/examples/demos/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driving_simulator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19808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5854625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2D Arcade Racing Demos in Progress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2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20669" y="1652161"/>
            <a:ext cx="33122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</a:rPr>
              <a:t>Final Version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987" y="6490173"/>
            <a:ext cx="113756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Based on Demos: Outrun (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3"/>
              </a:rPr>
              <a:t>https://codeincomplete.com/games/racer/v4-final/)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and 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RacerJS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(https://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onaluf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RacerJS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algn="ctr"/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56F99E-A5B7-FB43-981E-63B9C5201D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5" t="15699" r="25448" b="33979"/>
          <a:stretch/>
        </p:blipFill>
        <p:spPr>
          <a:xfrm>
            <a:off x="3075376" y="1980947"/>
            <a:ext cx="6142365" cy="44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1285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5854625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2D Arcade Racing Demos in Progress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22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53728" y="2444279"/>
            <a:ext cx="74845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Tutorial</a:t>
            </a:r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6569" y="3074567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4"/>
              </a:rPr>
              <a:t>Available at: 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/zecarlos94/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-web/blob/gaming/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src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/client/app/widgets/car/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car_tutorials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index.html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2EEE94-9D78-D54A-A6CB-5527869E9109}"/>
              </a:ext>
            </a:extLst>
          </p:cNvPr>
          <p:cNvSpPr/>
          <p:nvPr/>
        </p:nvSpPr>
        <p:spPr>
          <a:xfrm>
            <a:off x="2520298" y="4322330"/>
            <a:ext cx="74845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All Documentation</a:t>
            </a:r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E3F93-A2BD-4144-A1D1-6BE8CFD64884}"/>
              </a:ext>
            </a:extLst>
          </p:cNvPr>
          <p:cNvSpPr/>
          <p:nvPr/>
        </p:nvSpPr>
        <p:spPr>
          <a:xfrm>
            <a:off x="166569" y="4947513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4"/>
              </a:rPr>
              <a:t>Available at: 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/zecarlos94/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-web/blob/gaming/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src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/client/app/widgets/car/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car_docs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index.html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DAA5A-962C-B14E-9AC4-75B7A8F9C3FE}"/>
              </a:ext>
            </a:extLst>
          </p:cNvPr>
          <p:cNvSpPr txBox="1"/>
          <p:nvPr/>
        </p:nvSpPr>
        <p:spPr>
          <a:xfrm>
            <a:off x="12050486" y="6237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1283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469948" y="531507"/>
            <a:ext cx="1252104" cy="1136412"/>
            <a:chOff x="1585912" y="819150"/>
            <a:chExt cx="5143500" cy="4668265"/>
          </a:xfrm>
        </p:grpSpPr>
        <p:sp>
          <p:nvSpPr>
            <p:cNvPr id="10" name="Diamond 9"/>
            <p:cNvSpPr/>
            <p:nvPr/>
          </p:nvSpPr>
          <p:spPr>
            <a:xfrm>
              <a:off x="1585912" y="2687065"/>
              <a:ext cx="5143500" cy="280035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243137" y="2687065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/>
            <p:cNvSpPr/>
            <p:nvPr/>
          </p:nvSpPr>
          <p:spPr>
            <a:xfrm>
              <a:off x="1585912" y="1753108"/>
              <a:ext cx="5143500" cy="280035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243137" y="1753108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iamond 13"/>
            <p:cNvSpPr/>
            <p:nvPr/>
          </p:nvSpPr>
          <p:spPr>
            <a:xfrm>
              <a:off x="1585912" y="819150"/>
              <a:ext cx="5143500" cy="2800350"/>
            </a:xfrm>
            <a:prstGeom prst="diamond">
              <a:avLst/>
            </a:prstGeom>
            <a:solidFill>
              <a:srgbClr val="23B4FF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1754155" y="3200259"/>
            <a:ext cx="9305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Raleway" charset="0"/>
                <a:ea typeface="Raleway" charset="0"/>
                <a:cs typeface="Raleway" charset="0"/>
              </a:rPr>
              <a:t>MSc Pre-dissertation Workshop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413707" y="5687575"/>
            <a:ext cx="36461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Co-Advisor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: Paolo Masci</a:t>
            </a:r>
          </a:p>
        </p:txBody>
      </p:sp>
      <p:sp>
        <p:nvSpPr>
          <p:cNvPr id="9" name="Rectangle 8"/>
          <p:cNvSpPr/>
          <p:nvPr/>
        </p:nvSpPr>
        <p:spPr>
          <a:xfrm>
            <a:off x="4439863" y="4916832"/>
            <a:ext cx="33122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Jun 07</a:t>
            </a:r>
            <a:r>
              <a:rPr lang="en-US" sz="2800" baseline="30000" dirty="0">
                <a:latin typeface="Raleway" charset="0"/>
                <a:ea typeface="Raleway" charset="0"/>
                <a:cs typeface="Raleway" charset="0"/>
              </a:rPr>
              <a:t>th</a:t>
            </a:r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, 2018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06555" y="4139805"/>
            <a:ext cx="86836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" charset="0"/>
                <a:ea typeface="Raleway" charset="0"/>
                <a:cs typeface="Raleway" charset="0"/>
              </a:rPr>
              <a:t>2D Arcade Racing Game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06555" y="5687576"/>
            <a:ext cx="4636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Advisor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: José Creissac Campos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54155" y="2018590"/>
            <a:ext cx="86836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Raleway" charset="0"/>
                <a:ea typeface="Raleway" charset="0"/>
                <a:cs typeface="Raleway" charset="0"/>
              </a:rPr>
              <a:t>END</a:t>
            </a:r>
            <a:endParaRPr lang="en-US" sz="3600" b="1" dirty="0"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4647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606636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Examples of Old Arcade Racing Games</a:t>
            </a:r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612000" cy="612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294976" y="5889219"/>
            <a:ext cx="56283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Source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: 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gfycat.com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/gifs/detail/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quickdeadlygordonsetter</a:t>
            </a:r>
            <a:endParaRPr lang="en-US" sz="1400" dirty="0">
              <a:solidFill>
                <a:srgbClr val="3E50B4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5106" y="5889219"/>
            <a:ext cx="49946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Source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: 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medium.com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/@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morgankitten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/looking-back-at-outrun-aa8504c5da68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70" y="2088512"/>
            <a:ext cx="5345030" cy="37716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843" y="2088512"/>
            <a:ext cx="5208902" cy="37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012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 rot="18900000">
            <a:off x="9512815" y="269905"/>
            <a:ext cx="4764506" cy="5604356"/>
          </a:xfrm>
          <a:custGeom>
            <a:avLst/>
            <a:gdLst>
              <a:gd name="connsiteX0" fmla="*/ 3924657 w 4764506"/>
              <a:gd name="connsiteY0" fmla="*/ 0 h 5604356"/>
              <a:gd name="connsiteX1" fmla="*/ 4764506 w 4764506"/>
              <a:gd name="connsiteY1" fmla="*/ 839849 h 5604356"/>
              <a:gd name="connsiteX2" fmla="*/ 0 w 4764506"/>
              <a:gd name="connsiteY2" fmla="*/ 5604356 h 5604356"/>
              <a:gd name="connsiteX3" fmla="*/ 0 w 4764506"/>
              <a:gd name="connsiteY3" fmla="*/ 0 h 560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506" h="5604356">
                <a:moveTo>
                  <a:pt x="3924657" y="0"/>
                </a:moveTo>
                <a:lnTo>
                  <a:pt x="4764506" y="839849"/>
                </a:lnTo>
                <a:lnTo>
                  <a:pt x="0" y="560435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rot="18900000">
            <a:off x="6304472" y="-2053292"/>
            <a:ext cx="4106584" cy="4106584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6584" h="4106584">
                <a:moveTo>
                  <a:pt x="0" y="0"/>
                </a:moveTo>
                <a:lnTo>
                  <a:pt x="4106584" y="4106584"/>
                </a:lnTo>
                <a:lnTo>
                  <a:pt x="0" y="41065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 rot="18900000">
            <a:off x="536614" y="5581005"/>
            <a:ext cx="2553990" cy="2553991"/>
          </a:xfrm>
          <a:custGeom>
            <a:avLst/>
            <a:gdLst>
              <a:gd name="connsiteX0" fmla="*/ 2553990 w 2553990"/>
              <a:gd name="connsiteY0" fmla="*/ 0 h 2553991"/>
              <a:gd name="connsiteX1" fmla="*/ 2553990 w 2553990"/>
              <a:gd name="connsiteY1" fmla="*/ 2553991 h 2553991"/>
              <a:gd name="connsiteX2" fmla="*/ 0 w 2553990"/>
              <a:gd name="connsiteY2" fmla="*/ 0 h 25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990" h="2553991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23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8900000">
            <a:off x="-1135325" y="3708715"/>
            <a:ext cx="2559410" cy="2967775"/>
          </a:xfrm>
          <a:custGeom>
            <a:avLst/>
            <a:gdLst>
              <a:gd name="connsiteX0" fmla="*/ 2559410 w 2559410"/>
              <a:gd name="connsiteY0" fmla="*/ 0 h 2967775"/>
              <a:gd name="connsiteX1" fmla="*/ 2559410 w 2559410"/>
              <a:gd name="connsiteY1" fmla="*/ 2967775 h 2967775"/>
              <a:gd name="connsiteX2" fmla="*/ 408364 w 2559410"/>
              <a:gd name="connsiteY2" fmla="*/ 2967774 h 2967775"/>
              <a:gd name="connsiteX3" fmla="*/ 0 w 2559410"/>
              <a:gd name="connsiteY3" fmla="*/ 2559411 h 296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410" h="2967775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8900000">
            <a:off x="7782545" y="4989712"/>
            <a:ext cx="3778408" cy="3635585"/>
          </a:xfrm>
          <a:custGeom>
            <a:avLst/>
            <a:gdLst>
              <a:gd name="connsiteX0" fmla="*/ 3778408 w 3778408"/>
              <a:gd name="connsiteY0" fmla="*/ 0 h 3635585"/>
              <a:gd name="connsiteX1" fmla="*/ 3778408 w 3778408"/>
              <a:gd name="connsiteY1" fmla="*/ 3492762 h 3635585"/>
              <a:gd name="connsiteX2" fmla="*/ 3635585 w 3778408"/>
              <a:gd name="connsiteY2" fmla="*/ 3635585 h 3635585"/>
              <a:gd name="connsiteX3" fmla="*/ 0 w 3778408"/>
              <a:gd name="connsiteY3" fmla="*/ 0 h 363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408" h="3635585">
                <a:moveTo>
                  <a:pt x="3778408" y="0"/>
                </a:moveTo>
                <a:lnTo>
                  <a:pt x="3778408" y="3492762"/>
                </a:lnTo>
                <a:lnTo>
                  <a:pt x="3635585" y="36355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8900000">
            <a:off x="808246" y="-1956237"/>
            <a:ext cx="6376737" cy="9851811"/>
          </a:xfrm>
          <a:custGeom>
            <a:avLst/>
            <a:gdLst>
              <a:gd name="connsiteX0" fmla="*/ 2462209 w 6376737"/>
              <a:gd name="connsiteY0" fmla="*/ 0 h 9851811"/>
              <a:gd name="connsiteX1" fmla="*/ 6376737 w 6376737"/>
              <a:gd name="connsiteY1" fmla="*/ 3914528 h 9851811"/>
              <a:gd name="connsiteX2" fmla="*/ 6376737 w 6376737"/>
              <a:gd name="connsiteY2" fmla="*/ 9851811 h 9851811"/>
              <a:gd name="connsiteX3" fmla="*/ 2615344 w 6376737"/>
              <a:gd name="connsiteY3" fmla="*/ 9851811 h 9851811"/>
              <a:gd name="connsiteX4" fmla="*/ 1 w 6376737"/>
              <a:gd name="connsiteY4" fmla="*/ 7236468 h 9851811"/>
              <a:gd name="connsiteX5" fmla="*/ 0 w 6376737"/>
              <a:gd name="connsiteY5" fmla="*/ 2462209 h 985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6737" h="9851811">
                <a:moveTo>
                  <a:pt x="2462209" y="0"/>
                </a:moveTo>
                <a:lnTo>
                  <a:pt x="6376737" y="3914528"/>
                </a:lnTo>
                <a:lnTo>
                  <a:pt x="6376737" y="9851811"/>
                </a:lnTo>
                <a:lnTo>
                  <a:pt x="2615344" y="9851811"/>
                </a:lnTo>
                <a:lnTo>
                  <a:pt x="1" y="7236468"/>
                </a:lnTo>
                <a:lnTo>
                  <a:pt x="0" y="24622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dir="5400000" algn="t" rotWithShape="0">
              <a:prstClr val="black">
                <a:alpha val="45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44686" y="2790401"/>
            <a:ext cx="76072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Raleway" charset="0"/>
                <a:ea typeface="Raleway" charset="0"/>
                <a:cs typeface="Raleway" charset="0"/>
              </a:rPr>
              <a:t>Design and development of an arcade simulation environment for PVSio-web </a:t>
            </a:r>
            <a:endParaRPr lang="en-US" sz="4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43660" y="4859270"/>
            <a:ext cx="4009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MSc in Computer Science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5004" y="660914"/>
            <a:ext cx="3395222" cy="614554"/>
            <a:chOff x="835004" y="660914"/>
            <a:chExt cx="3395222" cy="614554"/>
          </a:xfrm>
        </p:grpSpPr>
        <p:grpSp>
          <p:nvGrpSpPr>
            <p:cNvPr id="11" name="Group 10"/>
            <p:cNvGrpSpPr/>
            <p:nvPr/>
          </p:nvGrpSpPr>
          <p:grpSpPr>
            <a:xfrm>
              <a:off x="835004" y="660914"/>
              <a:ext cx="677117" cy="614554"/>
              <a:chOff x="1585912" y="819150"/>
              <a:chExt cx="5143500" cy="4668265"/>
            </a:xfrm>
          </p:grpSpPr>
          <p:sp>
            <p:nvSpPr>
              <p:cNvPr id="12" name="Diamond 11"/>
              <p:cNvSpPr/>
              <p:nvPr/>
            </p:nvSpPr>
            <p:spPr>
              <a:xfrm>
                <a:off x="1585912" y="2687065"/>
                <a:ext cx="5143500" cy="280035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2243137" y="2687065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Diamond 13"/>
              <p:cNvSpPr/>
              <p:nvPr/>
            </p:nvSpPr>
            <p:spPr>
              <a:xfrm>
                <a:off x="1585912" y="1753108"/>
                <a:ext cx="5143500" cy="280035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2243137" y="1753108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15"/>
              <p:cNvSpPr/>
              <p:nvPr/>
            </p:nvSpPr>
            <p:spPr>
              <a:xfrm>
                <a:off x="1585912" y="819150"/>
                <a:ext cx="5143500" cy="2800350"/>
              </a:xfrm>
              <a:prstGeom prst="diamond">
                <a:avLst/>
              </a:prstGeom>
              <a:solidFill>
                <a:srgbClr val="23B4FF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681385" y="767545"/>
              <a:ext cx="2548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PVSio-web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8065193" y="5682212"/>
            <a:ext cx="3384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Escola de Engenharia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Departamento de Informática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Universidade do Minho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81038" y="5730393"/>
            <a:ext cx="3334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aleway" charset="0"/>
                <a:ea typeface="Raleway" charset="0"/>
                <a:cs typeface="Raleway" charset="0"/>
              </a:rPr>
              <a:t>José Carlos Brandão (a71223)</a:t>
            </a:r>
          </a:p>
        </p:txBody>
      </p:sp>
      <p:pic>
        <p:nvPicPr>
          <p:cNvPr id="20" name="Imagem 2">
            <a:extLst>
              <a:ext uri="{FF2B5EF4-FFF2-40B4-BE49-F238E27FC236}">
                <a16:creationId xmlns:a16="http://schemas.microsoft.com/office/drawing/2014/main" id="{611F7A4A-D7AE-4CB9-A4AE-0906EEF6AE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"/>
          <a:stretch/>
        </p:blipFill>
        <p:spPr>
          <a:xfrm>
            <a:off x="11449749" y="660914"/>
            <a:ext cx="775271" cy="3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237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5"/>
          <p:cNvSpPr>
            <a:spLocks noChangeArrowheads="1"/>
          </p:cNvSpPr>
          <p:nvPr/>
        </p:nvSpPr>
        <p:spPr bwMode="auto">
          <a:xfrm>
            <a:off x="4666466" y="2695127"/>
            <a:ext cx="273780" cy="259738"/>
          </a:xfrm>
          <a:custGeom>
            <a:avLst/>
            <a:gdLst>
              <a:gd name="T0" fmla="*/ 269 w 514"/>
              <a:gd name="T1" fmla="*/ 0 h 489"/>
              <a:gd name="T2" fmla="*/ 59 w 514"/>
              <a:gd name="T3" fmla="*/ 122 h 489"/>
              <a:gd name="T4" fmla="*/ 0 w 514"/>
              <a:gd name="T5" fmla="*/ 63 h 489"/>
              <a:gd name="T6" fmla="*/ 0 w 514"/>
              <a:gd name="T7" fmla="*/ 230 h 489"/>
              <a:gd name="T8" fmla="*/ 166 w 514"/>
              <a:gd name="T9" fmla="*/ 230 h 489"/>
              <a:gd name="T10" fmla="*/ 98 w 514"/>
              <a:gd name="T11" fmla="*/ 161 h 489"/>
              <a:gd name="T12" fmla="*/ 269 w 514"/>
              <a:gd name="T13" fmla="*/ 54 h 489"/>
              <a:gd name="T14" fmla="*/ 459 w 514"/>
              <a:gd name="T15" fmla="*/ 244 h 489"/>
              <a:gd name="T16" fmla="*/ 269 w 514"/>
              <a:gd name="T17" fmla="*/ 435 h 489"/>
              <a:gd name="T18" fmla="*/ 88 w 514"/>
              <a:gd name="T19" fmla="*/ 308 h 489"/>
              <a:gd name="T20" fmla="*/ 34 w 514"/>
              <a:gd name="T21" fmla="*/ 308 h 489"/>
              <a:gd name="T22" fmla="*/ 269 w 514"/>
              <a:gd name="T23" fmla="*/ 488 h 489"/>
              <a:gd name="T24" fmla="*/ 513 w 514"/>
              <a:gd name="T25" fmla="*/ 244 h 489"/>
              <a:gd name="T26" fmla="*/ 269 w 514"/>
              <a:gd name="T27" fmla="*/ 0 h 489"/>
              <a:gd name="T28" fmla="*/ 229 w 514"/>
              <a:gd name="T29" fmla="*/ 127 h 489"/>
              <a:gd name="T30" fmla="*/ 229 w 514"/>
              <a:gd name="T31" fmla="*/ 259 h 489"/>
              <a:gd name="T32" fmla="*/ 352 w 514"/>
              <a:gd name="T33" fmla="*/ 332 h 489"/>
              <a:gd name="T34" fmla="*/ 371 w 514"/>
              <a:gd name="T35" fmla="*/ 298 h 489"/>
              <a:gd name="T36" fmla="*/ 269 w 514"/>
              <a:gd name="T37" fmla="*/ 234 h 489"/>
              <a:gd name="T38" fmla="*/ 269 w 514"/>
              <a:gd name="T39" fmla="*/ 127 h 489"/>
              <a:gd name="T40" fmla="*/ 229 w 514"/>
              <a:gd name="T41" fmla="*/ 127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4" h="489">
                <a:moveTo>
                  <a:pt x="269" y="0"/>
                </a:moveTo>
                <a:cubicBezTo>
                  <a:pt x="181" y="0"/>
                  <a:pt x="102" y="49"/>
                  <a:pt x="59" y="122"/>
                </a:cubicBezTo>
                <a:lnTo>
                  <a:pt x="0" y="63"/>
                </a:lnTo>
                <a:lnTo>
                  <a:pt x="0" y="230"/>
                </a:lnTo>
                <a:lnTo>
                  <a:pt x="166" y="230"/>
                </a:lnTo>
                <a:lnTo>
                  <a:pt x="98" y="161"/>
                </a:lnTo>
                <a:cubicBezTo>
                  <a:pt x="127" y="98"/>
                  <a:pt x="195" y="54"/>
                  <a:pt x="269" y="54"/>
                </a:cubicBezTo>
                <a:cubicBezTo>
                  <a:pt x="376" y="54"/>
                  <a:pt x="459" y="139"/>
                  <a:pt x="459" y="244"/>
                </a:cubicBezTo>
                <a:cubicBezTo>
                  <a:pt x="459" y="349"/>
                  <a:pt x="376" y="435"/>
                  <a:pt x="269" y="435"/>
                </a:cubicBezTo>
                <a:cubicBezTo>
                  <a:pt x="186" y="435"/>
                  <a:pt x="117" y="381"/>
                  <a:pt x="88" y="308"/>
                </a:cubicBezTo>
                <a:lnTo>
                  <a:pt x="34" y="308"/>
                </a:lnTo>
                <a:cubicBezTo>
                  <a:pt x="63" y="410"/>
                  <a:pt x="156" y="488"/>
                  <a:pt x="269" y="488"/>
                </a:cubicBezTo>
                <a:cubicBezTo>
                  <a:pt x="405" y="488"/>
                  <a:pt x="513" y="376"/>
                  <a:pt x="513" y="244"/>
                </a:cubicBezTo>
                <a:cubicBezTo>
                  <a:pt x="513" y="112"/>
                  <a:pt x="400" y="0"/>
                  <a:pt x="269" y="0"/>
                </a:cubicBezTo>
                <a:close/>
                <a:moveTo>
                  <a:pt x="229" y="127"/>
                </a:moveTo>
                <a:lnTo>
                  <a:pt x="229" y="259"/>
                </a:lnTo>
                <a:lnTo>
                  <a:pt x="352" y="332"/>
                </a:lnTo>
                <a:lnTo>
                  <a:pt x="371" y="298"/>
                </a:lnTo>
                <a:lnTo>
                  <a:pt x="269" y="234"/>
                </a:lnTo>
                <a:lnTo>
                  <a:pt x="269" y="127"/>
                </a:lnTo>
                <a:lnTo>
                  <a:pt x="229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0" y="2803463"/>
            <a:ext cx="867600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780001" y="2423694"/>
            <a:ext cx="2717517" cy="3673099"/>
            <a:chOff x="736801" y="2682894"/>
            <a:chExt cx="2717517" cy="3673099"/>
          </a:xfrm>
        </p:grpSpPr>
        <p:sp>
          <p:nvSpPr>
            <p:cNvPr id="57" name="Oval 56"/>
            <p:cNvSpPr/>
            <p:nvPr/>
          </p:nvSpPr>
          <p:spPr>
            <a:xfrm>
              <a:off x="736801" y="2682894"/>
              <a:ext cx="684988" cy="68498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Raleway" charset="0"/>
                  <a:ea typeface="Raleway" charset="0"/>
                  <a:cs typeface="Raleway" charset="0"/>
                </a:rPr>
                <a:t>1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36801" y="3716241"/>
              <a:ext cx="1784335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  <a:latin typeface="Raleway" charset="0"/>
                  <a:ea typeface="Raleway" charset="0"/>
                  <a:cs typeface="Raleway" charset="0"/>
                </a:rPr>
                <a:t>State of the Art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36802" y="4232335"/>
              <a:ext cx="2717516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Prototyping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Environments Prototyping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Rapid Prototyping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Design Flaws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Better Quality Products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>
                <a:buClr>
                  <a:schemeClr val="accent2"/>
                </a:buClr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430273" y="2423694"/>
            <a:ext cx="2717516" cy="4042431"/>
            <a:chOff x="6625213" y="2682894"/>
            <a:chExt cx="2717516" cy="4042431"/>
          </a:xfrm>
        </p:grpSpPr>
        <p:sp>
          <p:nvSpPr>
            <p:cNvPr id="64" name="Oval 63"/>
            <p:cNvSpPr/>
            <p:nvPr/>
          </p:nvSpPr>
          <p:spPr>
            <a:xfrm>
              <a:off x="6625213" y="2682894"/>
              <a:ext cx="684986" cy="68498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Raleway" charset="0"/>
                  <a:ea typeface="Raleway" charset="0"/>
                  <a:cs typeface="Raleway" charset="0"/>
                </a:rPr>
                <a:t>3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625213" y="3716241"/>
              <a:ext cx="2148730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Raleway" charset="0"/>
                  <a:ea typeface="Raleway" charset="0"/>
                  <a:cs typeface="Raleway" charset="0"/>
                </a:rPr>
                <a:t>Proposed Solution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625213" y="4232335"/>
              <a:ext cx="2717516" cy="2492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Automotive Area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Car Dashboards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Environment Prototyping achieved with 2D arcade racing game (track with slope, curves, grass, billboards, moving obstacles,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etc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)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External  Controllers Integration (PS4 controller and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USB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 steering wheel)</a:t>
              </a:r>
            </a:p>
          </p:txBody>
        </p:sp>
      </p:grpSp>
      <p:sp>
        <p:nvSpPr>
          <p:cNvPr id="71" name="Freeform 5"/>
          <p:cNvSpPr>
            <a:spLocks noChangeArrowheads="1"/>
          </p:cNvSpPr>
          <p:nvPr/>
        </p:nvSpPr>
        <p:spPr bwMode="auto">
          <a:xfrm>
            <a:off x="4666466" y="2695127"/>
            <a:ext cx="273780" cy="259738"/>
          </a:xfrm>
          <a:custGeom>
            <a:avLst/>
            <a:gdLst>
              <a:gd name="T0" fmla="*/ 269 w 514"/>
              <a:gd name="T1" fmla="*/ 0 h 489"/>
              <a:gd name="T2" fmla="*/ 59 w 514"/>
              <a:gd name="T3" fmla="*/ 122 h 489"/>
              <a:gd name="T4" fmla="*/ 0 w 514"/>
              <a:gd name="T5" fmla="*/ 63 h 489"/>
              <a:gd name="T6" fmla="*/ 0 w 514"/>
              <a:gd name="T7" fmla="*/ 230 h 489"/>
              <a:gd name="T8" fmla="*/ 166 w 514"/>
              <a:gd name="T9" fmla="*/ 230 h 489"/>
              <a:gd name="T10" fmla="*/ 98 w 514"/>
              <a:gd name="T11" fmla="*/ 161 h 489"/>
              <a:gd name="T12" fmla="*/ 269 w 514"/>
              <a:gd name="T13" fmla="*/ 54 h 489"/>
              <a:gd name="T14" fmla="*/ 459 w 514"/>
              <a:gd name="T15" fmla="*/ 244 h 489"/>
              <a:gd name="T16" fmla="*/ 269 w 514"/>
              <a:gd name="T17" fmla="*/ 435 h 489"/>
              <a:gd name="T18" fmla="*/ 88 w 514"/>
              <a:gd name="T19" fmla="*/ 308 h 489"/>
              <a:gd name="T20" fmla="*/ 34 w 514"/>
              <a:gd name="T21" fmla="*/ 308 h 489"/>
              <a:gd name="T22" fmla="*/ 269 w 514"/>
              <a:gd name="T23" fmla="*/ 488 h 489"/>
              <a:gd name="T24" fmla="*/ 513 w 514"/>
              <a:gd name="T25" fmla="*/ 244 h 489"/>
              <a:gd name="T26" fmla="*/ 269 w 514"/>
              <a:gd name="T27" fmla="*/ 0 h 489"/>
              <a:gd name="T28" fmla="*/ 229 w 514"/>
              <a:gd name="T29" fmla="*/ 127 h 489"/>
              <a:gd name="T30" fmla="*/ 229 w 514"/>
              <a:gd name="T31" fmla="*/ 259 h 489"/>
              <a:gd name="T32" fmla="*/ 352 w 514"/>
              <a:gd name="T33" fmla="*/ 332 h 489"/>
              <a:gd name="T34" fmla="*/ 371 w 514"/>
              <a:gd name="T35" fmla="*/ 298 h 489"/>
              <a:gd name="T36" fmla="*/ 269 w 514"/>
              <a:gd name="T37" fmla="*/ 234 h 489"/>
              <a:gd name="T38" fmla="*/ 269 w 514"/>
              <a:gd name="T39" fmla="*/ 127 h 489"/>
              <a:gd name="T40" fmla="*/ 229 w 514"/>
              <a:gd name="T41" fmla="*/ 127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4" h="489">
                <a:moveTo>
                  <a:pt x="269" y="0"/>
                </a:moveTo>
                <a:cubicBezTo>
                  <a:pt x="181" y="0"/>
                  <a:pt x="102" y="49"/>
                  <a:pt x="59" y="122"/>
                </a:cubicBezTo>
                <a:lnTo>
                  <a:pt x="0" y="63"/>
                </a:lnTo>
                <a:lnTo>
                  <a:pt x="0" y="230"/>
                </a:lnTo>
                <a:lnTo>
                  <a:pt x="166" y="230"/>
                </a:lnTo>
                <a:lnTo>
                  <a:pt x="98" y="161"/>
                </a:lnTo>
                <a:cubicBezTo>
                  <a:pt x="127" y="98"/>
                  <a:pt x="195" y="54"/>
                  <a:pt x="269" y="54"/>
                </a:cubicBezTo>
                <a:cubicBezTo>
                  <a:pt x="376" y="54"/>
                  <a:pt x="459" y="139"/>
                  <a:pt x="459" y="244"/>
                </a:cubicBezTo>
                <a:cubicBezTo>
                  <a:pt x="459" y="349"/>
                  <a:pt x="376" y="435"/>
                  <a:pt x="269" y="435"/>
                </a:cubicBezTo>
                <a:cubicBezTo>
                  <a:pt x="186" y="435"/>
                  <a:pt x="117" y="381"/>
                  <a:pt x="88" y="308"/>
                </a:cubicBezTo>
                <a:lnTo>
                  <a:pt x="34" y="308"/>
                </a:lnTo>
                <a:cubicBezTo>
                  <a:pt x="63" y="410"/>
                  <a:pt x="156" y="488"/>
                  <a:pt x="269" y="488"/>
                </a:cubicBezTo>
                <a:cubicBezTo>
                  <a:pt x="405" y="488"/>
                  <a:pt x="513" y="376"/>
                  <a:pt x="513" y="244"/>
                </a:cubicBezTo>
                <a:cubicBezTo>
                  <a:pt x="513" y="112"/>
                  <a:pt x="400" y="0"/>
                  <a:pt x="269" y="0"/>
                </a:cubicBezTo>
                <a:close/>
                <a:moveTo>
                  <a:pt x="229" y="127"/>
                </a:moveTo>
                <a:lnTo>
                  <a:pt x="229" y="259"/>
                </a:lnTo>
                <a:lnTo>
                  <a:pt x="352" y="332"/>
                </a:lnTo>
                <a:lnTo>
                  <a:pt x="371" y="298"/>
                </a:lnTo>
                <a:lnTo>
                  <a:pt x="269" y="234"/>
                </a:lnTo>
                <a:lnTo>
                  <a:pt x="269" y="127"/>
                </a:lnTo>
                <a:lnTo>
                  <a:pt x="229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240199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Agenda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87" name="Oval 86"/>
          <p:cNvSpPr/>
          <p:nvPr/>
        </p:nvSpPr>
        <p:spPr>
          <a:xfrm>
            <a:off x="4605137" y="2482503"/>
            <a:ext cx="684988" cy="68498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2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605137" y="3495160"/>
            <a:ext cx="2679836" cy="369332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Raleway" charset="0"/>
                <a:ea typeface="Raleway" charset="0"/>
                <a:cs typeface="Raleway" charset="0"/>
              </a:rPr>
              <a:t>Problems &amp; Challenges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648060" y="4024236"/>
            <a:ext cx="2717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Detect design flaws</a:t>
            </a: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Achieve better designs</a:t>
            </a: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91" name="Oval 90"/>
          <p:cNvSpPr>
            <a:spLocks/>
          </p:cNvSpPr>
          <p:nvPr/>
        </p:nvSpPr>
        <p:spPr>
          <a:xfrm>
            <a:off x="10987745" y="1260947"/>
            <a:ext cx="612000" cy="612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75835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240199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State of the Art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612000" cy="612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5</a:t>
            </a: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679348" y="1266453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1</a:t>
            </a:r>
          </a:p>
        </p:txBody>
      </p:sp>
      <p:sp>
        <p:nvSpPr>
          <p:cNvPr id="5" name="Rectangle 4"/>
          <p:cNvSpPr/>
          <p:nvPr/>
        </p:nvSpPr>
        <p:spPr>
          <a:xfrm>
            <a:off x="691474" y="1557830"/>
            <a:ext cx="1182350" cy="54000"/>
          </a:xfrm>
          <a:prstGeom prst="rect">
            <a:avLst/>
          </a:prstGeom>
          <a:solidFill>
            <a:srgbClr val="22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0463" y="6027003"/>
            <a:ext cx="60689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D0100"/>
                </a:solidFill>
                <a:latin typeface="Raleway" charset="0"/>
                <a:ea typeface="Raleway" charset="0"/>
                <a:cs typeface="Raleway" charset="0"/>
              </a:rPr>
              <a:t>Toolkit</a:t>
            </a:r>
            <a:r>
              <a:rPr lang="en-US" sz="2000" dirty="0">
                <a:solidFill>
                  <a:srgbClr val="0D0100"/>
                </a:solidFill>
                <a:latin typeface="Raleway" charset="0"/>
                <a:ea typeface="Raleway" charset="0"/>
                <a:cs typeface="Raleway" charset="0"/>
              </a:rPr>
              <a:t>: </a:t>
            </a:r>
            <a:r>
              <a:rPr lang="en-US" sz="20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PVSio-web (http://</a:t>
            </a:r>
            <a:r>
              <a:rPr lang="en-US" sz="20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www.pvsioweb.org</a:t>
            </a:r>
            <a:r>
              <a:rPr lang="en-US" sz="20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algn="ctr"/>
            <a:endParaRPr lang="en-US" sz="28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98075" y="1261611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2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147801" y="1260947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3700" y="3065422"/>
            <a:ext cx="11326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“Computerized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prototypes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are especially valuable for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testing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alternative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USER INTERFACE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designs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prior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to the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production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of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operational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models.”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3700" y="3949836"/>
            <a:ext cx="113267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“The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faster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that a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prototype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can be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created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and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modified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, the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more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likely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it is that USER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test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results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have a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real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impact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on the product’s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design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. “</a:t>
            </a:r>
          </a:p>
          <a:p>
            <a:pPr>
              <a:defRPr/>
            </a:pPr>
            <a:endParaRPr lang="en-US" sz="2000" i="1" dirty="0">
              <a:latin typeface="Raleway" charset="0"/>
              <a:ea typeface="Raleway" charset="0"/>
              <a:cs typeface="Raleway" charset="0"/>
            </a:endParaRPr>
          </a:p>
          <a:p>
            <a:pPr>
              <a:defRPr/>
            </a:pP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“It is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useful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to employ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software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tools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that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facilitate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rapid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prototyping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to allow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changes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at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low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cost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.“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772410" y="5309586"/>
            <a:ext cx="4113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D0100"/>
                </a:solidFill>
                <a:latin typeface="Raleway" charset="0"/>
                <a:ea typeface="Raleway" charset="0"/>
                <a:cs typeface="Raleway" charset="0"/>
              </a:rPr>
              <a:t>Cited in</a:t>
            </a:r>
            <a:r>
              <a:rPr lang="en-US" sz="1200" b="1" i="1" dirty="0">
                <a:solidFill>
                  <a:srgbClr val="0D0100"/>
                </a:solidFill>
                <a:latin typeface="Raleway" charset="0"/>
                <a:ea typeface="Raleway" charset="0"/>
                <a:cs typeface="Raleway" charset="0"/>
              </a:rPr>
              <a:t>: </a:t>
            </a:r>
            <a:r>
              <a:rPr lang="is-IS" sz="1200" i="1" dirty="0">
                <a:latin typeface="Raleway" charset="0"/>
                <a:ea typeface="Raleway" charset="0"/>
                <a:cs typeface="Raleway" charset="0"/>
              </a:rPr>
              <a:t>BS EN 62366:2008</a:t>
            </a:r>
            <a:r>
              <a:rPr lang="en-US" sz="1200" i="1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 </a:t>
            </a:r>
            <a:r>
              <a:rPr lang="en-US" sz="1200" i="1" dirty="0">
                <a:latin typeface="Raleway" charset="0"/>
                <a:ea typeface="Raleway" charset="0"/>
                <a:cs typeface="Raleway" charset="0"/>
              </a:rPr>
              <a:t>— </a:t>
            </a:r>
            <a:r>
              <a:rPr lang="nb-NO" sz="1200" i="1" dirty="0">
                <a:latin typeface="Raleway" charset="0"/>
                <a:ea typeface="Raleway" charset="0"/>
                <a:cs typeface="Raleway" charset="0"/>
              </a:rPr>
              <a:t>ICS 11.040.01 </a:t>
            </a:r>
            <a:endParaRPr lang="en-US" sz="1200" i="1" dirty="0">
              <a:solidFill>
                <a:srgbClr val="3E50B4"/>
              </a:solidFill>
              <a:latin typeface="Raleway" charset="0"/>
              <a:ea typeface="Raleway" charset="0"/>
              <a:cs typeface="Raleway" charset="0"/>
            </a:endParaRPr>
          </a:p>
          <a:p>
            <a:pPr algn="ctr"/>
            <a:r>
              <a:rPr lang="en-US" sz="1200" i="1" dirty="0">
                <a:latin typeface="Raleway" charset="0"/>
                <a:ea typeface="Raleway" charset="0"/>
                <a:cs typeface="Raleway" charset="0"/>
              </a:rPr>
              <a:t>BRITISH STANDARD — Medical devices </a:t>
            </a:r>
          </a:p>
          <a:p>
            <a:pPr algn="ctr"/>
            <a:r>
              <a:rPr lang="en-US" sz="1200" i="1" dirty="0">
                <a:latin typeface="Raleway" charset="0"/>
                <a:ea typeface="Raleway" charset="0"/>
                <a:cs typeface="Raleway" charset="0"/>
              </a:rPr>
              <a:t>Application of usability engineering to medical devices</a:t>
            </a:r>
            <a:endParaRPr lang="nb-NO" sz="1200" i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6941" y="2162912"/>
            <a:ext cx="113602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“USER INTERFACE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prototype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-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Functional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, computer-based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simulation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of the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USER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INTERFACE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that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enables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representative USERS to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perform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realistic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tasks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“</a:t>
            </a:r>
          </a:p>
          <a:p>
            <a:endParaRPr lang="en-US" sz="1000" i="1" dirty="0"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6011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384259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Problems &amp; Challenges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2361" y="2881893"/>
            <a:ext cx="11337392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2D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latin typeface="Raleway" charset="0"/>
                <a:ea typeface="Raleway" charset="0"/>
                <a:cs typeface="Raleway" charset="0"/>
              </a:rPr>
              <a:t>Prototypes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(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Low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Fidelity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)  </a:t>
            </a:r>
            <a:r>
              <a:rPr lang="pt-PT" sz="2400" b="1" i="1" dirty="0" err="1">
                <a:latin typeface="Raleway" charset="0"/>
                <a:ea typeface="Raleway" charset="0"/>
                <a:cs typeface="Raleway" charset="0"/>
              </a:rPr>
              <a:t>vs</a:t>
            </a:r>
            <a:r>
              <a:rPr lang="pt-PT" sz="24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 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3D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latin typeface="Raleway" charset="0"/>
                <a:ea typeface="Raleway" charset="0"/>
                <a:cs typeface="Raleway" charset="0"/>
              </a:rPr>
              <a:t>Prototypes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(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High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Fidelity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Faster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(runs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on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any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browser/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device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)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Less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resources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(i.e. smaller</a:t>
            </a:r>
            <a:r>
              <a:rPr lang="pt-PT" sz="2000" b="1" dirty="0"/>
              <a:t>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libraries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)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>
                <a:latin typeface="Raleway" charset="0"/>
                <a:ea typeface="Raleway" charset="0"/>
                <a:cs typeface="Raleway" charset="0"/>
              </a:rPr>
              <a:t>3D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b="1" dirty="0">
                <a:latin typeface="Raleway" charset="0"/>
                <a:ea typeface="Raleway" charset="0"/>
                <a:cs typeface="Raleway" charset="0"/>
              </a:rPr>
              <a:t>visual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aspects can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be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achieved</a:t>
            </a:r>
            <a:endParaRPr lang="pt-PT" sz="2000" dirty="0">
              <a:latin typeface="Raleway" charset="0"/>
              <a:ea typeface="Raleway" charset="0"/>
              <a:cs typeface="Raleway" charset="0"/>
            </a:endParaRP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>
                <a:latin typeface="Raleway" charset="0"/>
                <a:ea typeface="Raleway" charset="0"/>
                <a:cs typeface="Raleway" charset="0"/>
              </a:rPr>
              <a:t>Smaller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and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more </a:t>
            </a: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readable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code</a:t>
            </a:r>
            <a:endParaRPr lang="pt-PT" sz="2000" b="1" dirty="0">
              <a:latin typeface="Raleway" charset="0"/>
              <a:ea typeface="Raleway" charset="0"/>
              <a:cs typeface="Raleway" charset="0"/>
            </a:endParaRP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Cheaper</a:t>
            </a:r>
            <a:endParaRPr lang="en-US" sz="2000" b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0463" y="5898078"/>
            <a:ext cx="112811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Main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Goal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mr-IN" sz="2400" dirty="0">
                <a:latin typeface="Raleway" charset="0"/>
                <a:ea typeface="Raleway" charset="0"/>
                <a:cs typeface="Raleway" charset="0"/>
              </a:rPr>
              <a:t>–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latin typeface="Raleway" charset="0"/>
                <a:ea typeface="Raleway" charset="0"/>
                <a:cs typeface="Raleway" charset="0"/>
              </a:rPr>
              <a:t>Prototype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“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Having someone </a:t>
            </a: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driving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 in a </a:t>
            </a: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road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, with </a:t>
            </a: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obstacles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.”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6941" y="1914098"/>
            <a:ext cx="110257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Interactive Systems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Problems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mr-IN" sz="2400" dirty="0">
                <a:latin typeface="Raleway" charset="0"/>
                <a:ea typeface="Raleway" charset="0"/>
                <a:cs typeface="Raleway" charset="0"/>
              </a:rPr>
              <a:t>–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 Tesla “summon” feature design flaw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79348" y="1266453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48782" y="1557830"/>
            <a:ext cx="1182350" cy="54000"/>
          </a:xfrm>
          <a:prstGeom prst="rect">
            <a:avLst/>
          </a:prstGeom>
          <a:solidFill>
            <a:srgbClr val="22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898075" y="1261611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2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47801" y="1260947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6082514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357889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Proposed Solution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7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85599" y="2314290"/>
            <a:ext cx="5040000" cy="360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540828" y="2307289"/>
            <a:ext cx="6422572" cy="360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7629" y="2738176"/>
            <a:ext cx="4319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Development of </a:t>
            </a:r>
            <a:r>
              <a:rPr lang="en-US" sz="2800" b="1" dirty="0">
                <a:latin typeface="Raleway" charset="0"/>
                <a:ea typeface="Raleway" charset="0"/>
                <a:cs typeface="Raleway" charset="0"/>
              </a:rPr>
              <a:t>APIs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232114" y="2657762"/>
            <a:ext cx="5040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Raleway" charset="0"/>
                <a:ea typeface="Raleway" charset="0"/>
                <a:cs typeface="Raleway" charset="0"/>
              </a:rPr>
              <a:t>Concrete Application </a:t>
            </a:r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by developing a </a:t>
            </a:r>
            <a:r>
              <a:rPr lang="en-US" sz="2800" b="1" dirty="0">
                <a:latin typeface="Raleway" charset="0"/>
                <a:ea typeface="Raleway" charset="0"/>
                <a:cs typeface="Raleway" charset="0"/>
              </a:rPr>
              <a:t>2D Arcade Driving Simulator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85958" y="3963750"/>
            <a:ext cx="46597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Raleway" charset="0"/>
                <a:ea typeface="Raleway" charset="0"/>
                <a:cs typeface="Raleway" charset="0"/>
              </a:rPr>
              <a:t>Creation of a Track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Raleway" charset="0"/>
                <a:ea typeface="Raleway" charset="0"/>
                <a:cs typeface="Raleway" charset="0"/>
              </a:rPr>
              <a:t>Setup Vehicle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Raleway" charset="0"/>
                <a:ea typeface="Raleway" charset="0"/>
                <a:cs typeface="Raleway" charset="0"/>
              </a:rPr>
              <a:t>Setup Landscape/Surroundings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Raleway" charset="0"/>
                <a:ea typeface="Raleway" charset="0"/>
                <a:cs typeface="Raleway" charset="0"/>
              </a:rPr>
              <a:t>Integration of External Controllers</a:t>
            </a:r>
          </a:p>
          <a:p>
            <a:pPr marL="457200" indent="-457200">
              <a:buFont typeface="Arial" charset="0"/>
              <a:buChar char="•"/>
            </a:pPr>
            <a:r>
              <a:rPr lang="pt-PT" dirty="0">
                <a:latin typeface="Raleway" charset="0"/>
                <a:ea typeface="Raleway" charset="0"/>
                <a:cs typeface="Raleway" charset="0"/>
              </a:rPr>
              <a:t>I</a:t>
            </a:r>
            <a:r>
              <a:rPr lang="en-US" dirty="0">
                <a:latin typeface="Raleway" charset="0"/>
                <a:ea typeface="Raleway" charset="0"/>
                <a:cs typeface="Raleway" charset="0"/>
              </a:rPr>
              <a:t>ntegration of Gyroscope Controllers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79348" y="1266453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06087" y="1557830"/>
            <a:ext cx="1182350" cy="54000"/>
          </a:xfrm>
          <a:prstGeom prst="rect">
            <a:avLst/>
          </a:prstGeom>
          <a:solidFill>
            <a:srgbClr val="22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898075" y="1261611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2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147801" y="1260947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3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55"/>
          <a:stretch/>
        </p:blipFill>
        <p:spPr>
          <a:xfrm>
            <a:off x="5647649" y="4443311"/>
            <a:ext cx="1609967" cy="10194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08"/>
          <a:stretch/>
        </p:blipFill>
        <p:spPr>
          <a:xfrm>
            <a:off x="7116610" y="4447494"/>
            <a:ext cx="1610856" cy="102644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105835" y="6395754"/>
            <a:ext cx="94212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Source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: PVSio-web (https://</a:t>
            </a:r>
            <a:r>
              <a:rPr lang="en-US" sz="16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/zecarlos94/</a:t>
            </a:r>
            <a:r>
              <a:rPr lang="en-US" sz="16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-web/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blob/gaming/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algn="ctr"/>
            <a:endParaRPr lang="en-US" sz="2800" dirty="0"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7A7BE-7A1A-4A4D-80DF-1647405A02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352" y="4286990"/>
            <a:ext cx="1325265" cy="1296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3877A-7C1A-7D47-9AF2-BD5C4271A4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815" y="4348112"/>
            <a:ext cx="1269445" cy="117464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909857A-641E-2F4E-A740-7B59223DDAE6}"/>
              </a:ext>
            </a:extLst>
          </p:cNvPr>
          <p:cNvSpPr/>
          <p:nvPr/>
        </p:nvSpPr>
        <p:spPr>
          <a:xfrm>
            <a:off x="8203788" y="5473935"/>
            <a:ext cx="4319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Raleway" charset="0"/>
                <a:ea typeface="Raleway" charset="0"/>
                <a:cs typeface="Raleway" charset="0"/>
              </a:rPr>
              <a:t>Logitech G29 – Steering Wheel and Pedals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1DA7CE-FA51-074F-BB9F-EBC961871EB5}"/>
              </a:ext>
            </a:extLst>
          </p:cNvPr>
          <p:cNvSpPr/>
          <p:nvPr/>
        </p:nvSpPr>
        <p:spPr>
          <a:xfrm>
            <a:off x="5783828" y="5473936"/>
            <a:ext cx="12175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Raleway" charset="0"/>
                <a:ea typeface="Raleway" charset="0"/>
                <a:cs typeface="Raleway" charset="0"/>
              </a:rPr>
              <a:t>PS4 Controller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3E2933-9D7E-AA4A-8FDB-9874EAAB4E30}"/>
              </a:ext>
            </a:extLst>
          </p:cNvPr>
          <p:cNvSpPr/>
          <p:nvPr/>
        </p:nvSpPr>
        <p:spPr>
          <a:xfrm>
            <a:off x="7032862" y="5465925"/>
            <a:ext cx="17836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Raleway" charset="0"/>
                <a:ea typeface="Raleway" charset="0"/>
                <a:cs typeface="Raleway" charset="0"/>
              </a:rPr>
              <a:t>XBOX One Controller</a:t>
            </a:r>
          </a:p>
        </p:txBody>
      </p:sp>
    </p:spTree>
    <p:extLst>
      <p:ext uri="{BB962C8B-B14F-4D97-AF65-F5344CB8AC3E}">
        <p14:creationId xmlns:p14="http://schemas.microsoft.com/office/powerpoint/2010/main" val="193191995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23B4FF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9077" y="2689571"/>
            <a:ext cx="6026953" cy="1130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5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Implementation</a:t>
            </a:r>
            <a:endParaRPr lang="en-US" sz="40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29113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6718643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 To Achieve 3D Perspective In A 2D Game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467" t="7084" r="11247" b="4840"/>
          <a:stretch/>
        </p:blipFill>
        <p:spPr>
          <a:xfrm>
            <a:off x="830179" y="1620948"/>
            <a:ext cx="4415588" cy="2544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042" t="5026" r="8590"/>
          <a:stretch/>
        </p:blipFill>
        <p:spPr>
          <a:xfrm>
            <a:off x="1686069" y="4403557"/>
            <a:ext cx="3559698" cy="2298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2619"/>
          <a:stretch/>
        </p:blipFill>
        <p:spPr>
          <a:xfrm>
            <a:off x="6096000" y="1980947"/>
            <a:ext cx="4716300" cy="41134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302048" y="6508410"/>
            <a:ext cx="5405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Source: https://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codeincomplete.com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/posts/javascript-racer-v1-straight/</a:t>
            </a:r>
          </a:p>
          <a:p>
            <a:pPr algn="ctr"/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Arc 7"/>
          <p:cNvSpPr/>
          <p:nvPr/>
        </p:nvSpPr>
        <p:spPr>
          <a:xfrm rot="2401070">
            <a:off x="1541925" y="2146584"/>
            <a:ext cx="289934" cy="34275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71470" y="2246132"/>
            <a:ext cx="482911" cy="26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0434" y="2388536"/>
            <a:ext cx="571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fov/2</a:t>
            </a:r>
          </a:p>
        </p:txBody>
      </p:sp>
    </p:spTree>
    <p:extLst>
      <p:ext uri="{BB962C8B-B14F-4D97-AF65-F5344CB8AC3E}">
        <p14:creationId xmlns:p14="http://schemas.microsoft.com/office/powerpoint/2010/main" val="147264881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lank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25400" dir="5400000" algn="t" rotWithShape="0">
            <a:prstClr val="black">
              <a:alpha val="30000"/>
            </a:prstClr>
          </a:outerShd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c with Circle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eaderline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25400" dir="5400000" algn="t" rotWithShape="0">
            <a:prstClr val="black">
              <a:alpha val="30000"/>
            </a:prstClr>
          </a:outerShd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44935</TotalTime>
  <Words>2106</Words>
  <Application>Microsoft Macintosh PowerPoint</Application>
  <PresentationFormat>Widescreen</PresentationFormat>
  <Paragraphs>380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Calibri</vt:lpstr>
      <vt:lpstr>Mangal</vt:lpstr>
      <vt:lpstr>Noto Sans</vt:lpstr>
      <vt:lpstr>Raleway</vt:lpstr>
      <vt:lpstr>Roboto Light</vt:lpstr>
      <vt:lpstr>Roboto Medium</vt:lpstr>
      <vt:lpstr>Unica One</vt:lpstr>
      <vt:lpstr>Wingdings</vt:lpstr>
      <vt:lpstr>Blank</vt:lpstr>
      <vt:lpstr>Basic with Circle</vt:lpstr>
      <vt:lpstr>Headerline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Ergün Kayis</dc:creator>
  <cp:lastModifiedBy>José Carlos da Silva Brandão Gonçalves</cp:lastModifiedBy>
  <cp:revision>847</cp:revision>
  <dcterms:created xsi:type="dcterms:W3CDTF">2015-05-30T00:46:15Z</dcterms:created>
  <dcterms:modified xsi:type="dcterms:W3CDTF">2018-06-09T11:32:00Z</dcterms:modified>
</cp:coreProperties>
</file>